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wdp" ContentType="image/vnd.ms-photo"/>
  <Default Extension="png" ContentType="image/pn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301" r:id="rId3"/>
    <p:sldId id="257" r:id="rId5"/>
    <p:sldId id="295" r:id="rId6"/>
    <p:sldId id="290" r:id="rId7"/>
    <p:sldId id="293" r:id="rId8"/>
    <p:sldId id="296" r:id="rId9"/>
    <p:sldId id="331" r:id="rId10"/>
    <p:sldId id="263" r:id="rId11"/>
    <p:sldId id="297" r:id="rId12"/>
    <p:sldId id="265" r:id="rId13"/>
    <p:sldId id="332" r:id="rId14"/>
    <p:sldId id="333" r:id="rId15"/>
    <p:sldId id="298" r:id="rId16"/>
    <p:sldId id="289" r:id="rId17"/>
    <p:sldId id="288" r:id="rId18"/>
  </p:sldIdLst>
  <p:sldSz cx="9144000" cy="5143500" type="screen16x9"/>
  <p:notesSz cx="6858000" cy="9144000"/>
  <p:embeddedFontLst>
    <p:embeddedFont>
      <p:font typeface="微软雅黑" panose="020B0503020204020204" pitchFamily="34" charset="-122"/>
      <p:regular r:id="rId22"/>
    </p:embeddedFont>
    <p:embeddedFont>
      <p:font typeface="方正兰亭细黑_GBK" panose="02000000000000000000" pitchFamily="2" charset="-122"/>
      <p:regular r:id="rId23"/>
    </p:embeddedFont>
    <p:embeddedFont>
      <p:font typeface="Calibri" panose="020F0502020204030204" charset="0"/>
      <p:regular r:id="rId24"/>
      <p:bold r:id="rId25"/>
      <p:italic r:id="rId26"/>
      <p:boldItalic r:id="rId27"/>
    </p:embeddedFont>
    <p:embeddedFont>
      <p:font typeface="Impact" panose="020B0806030902050204" pitchFamily="34" charset="0"/>
      <p:regular r:id="rId2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2FDB2607-1784-4EEB-B798-7EB5836EED8A}">
        <p14:showMediaCtrls xmlns:p14="http://schemas.microsoft.com/office/powerpoint/2010/main" val="1"/>
      </p:ext>
    </p:extLst>
  </p:showPr>
  <p:clrMru>
    <a:srgbClr val="1A3F6C"/>
    <a:srgbClr val="0E22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821" autoAdjust="0"/>
    <p:restoredTop sz="94660"/>
  </p:normalViewPr>
  <p:slideViewPr>
    <p:cSldViewPr snapToGrid="0">
      <p:cViewPr varScale="1">
        <p:scale>
          <a:sx n="92" d="100"/>
          <a:sy n="92" d="100"/>
        </p:scale>
        <p:origin x="540" y="300"/>
      </p:cViewPr>
      <p:guideLst>
        <p:guide orient="horz" pos="1646"/>
        <p:guide pos="287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font" Target="fonts/font7.fntdata"/><Relationship Id="rId27" Type="http://schemas.openxmlformats.org/officeDocument/2006/relationships/font" Target="fonts/font6.fntdata"/><Relationship Id="rId26" Type="http://schemas.openxmlformats.org/officeDocument/2006/relationships/font" Target="fonts/font5.fntdata"/><Relationship Id="rId25" Type="http://schemas.openxmlformats.org/officeDocument/2006/relationships/font" Target="fonts/font4.fntdata"/><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2.emf"/></Relationships>
</file>

<file path=ppt/media/>
</file>

<file path=ppt/media/hdphoto1.wdp>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jpe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37FD7A-F41B-4FED-8E35-F78DB9F4D03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537CBA-0E44-4282-A4F0-C3BCC1A4C2D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B859D290-D985-411D-9682-F67D75E8F91D}"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F86BACA0-EB3D-4B88-810F-2A2ECB2CFB33}" type="slidenum">
              <a:rPr lang="zh-CN" altLang="en-US" smtClean="0"/>
            </a:fld>
            <a:endParaRPr lang="zh-CN" altLang="en-US"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cxnSp>
        <p:nvCxnSpPr>
          <p:cNvPr id="3" name="直接连接符 2"/>
          <p:cNvCxnSpPr/>
          <p:nvPr userDrawn="1"/>
        </p:nvCxnSpPr>
        <p:spPr>
          <a:xfrm>
            <a:off x="515257" y="624114"/>
            <a:ext cx="3192647" cy="523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userDrawn="1"/>
        </p:nvCxnSpPr>
        <p:spPr>
          <a:xfrm>
            <a:off x="5436096" y="629351"/>
            <a:ext cx="3264655"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ll/>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p:transition spd="slow">
    <p:pull/>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7" name="矩形 6"/>
          <p:cNvSpPr/>
          <p:nvPr userDrawn="1"/>
        </p:nvSpPr>
        <p:spPr>
          <a:xfrm>
            <a:off x="0" y="1"/>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3" y="-20538"/>
            <a:ext cx="1704311" cy="7200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740"/>
            <a:ext cx="8229600" cy="857250"/>
          </a:xfrm>
          <a:prstGeom prst="rect">
            <a:avLst/>
          </a:prstGeom>
        </p:spPr>
        <p:txBody>
          <a:bodyPr/>
          <a:lstStyle/>
          <a:p>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showMasterSp="0">
  <p:cSld name="1_标题幻灯片">
    <p:bg>
      <p:bgPr>
        <a:pattFill prst="ltUpDiag">
          <a:fgClr>
            <a:schemeClr val="accent6">
              <a:lumMod val="85000"/>
            </a:schemeClr>
          </a:fgClr>
          <a:bgClr>
            <a:schemeClr val="bg1"/>
          </a:bgClr>
        </a:pattFill>
        <a:effectLst/>
      </p:bgPr>
    </p:bg>
    <p:spTree>
      <p:nvGrpSpPr>
        <p:cNvPr id="1" name=""/>
        <p:cNvGrpSpPr/>
        <p:nvPr/>
      </p:nvGrpSpPr>
      <p:grpSpPr>
        <a:xfrm>
          <a:off x="0" y="0"/>
          <a:ext cx="0" cy="0"/>
          <a:chOff x="0" y="0"/>
          <a:chExt cx="0" cy="0"/>
        </a:xfrm>
      </p:grpSpPr>
    </p:spTree>
  </p:cSld>
  <p:clrMapOvr>
    <a:masterClrMapping/>
  </p:clrMapOvr>
  <p:transition spd="slow">
    <p:cover dir="rd"/>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p:transition spd="slow">
    <p:pull/>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image" Target="../media/image2.jpeg"/><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421E9E4D-0BE1-4AAA-A57B-DA425863F4AF}"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E1BEBC7A-FD02-486B-81B5-A845787C689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ransition spd="slow">
    <p:pull/>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7.png"/><Relationship Id="rId8" Type="http://schemas.openxmlformats.org/officeDocument/2006/relationships/image" Target="../media/image6.png"/><Relationship Id="rId7" Type="http://schemas.microsoft.com/office/2007/relationships/media" Target="../media/media1.mp3"/><Relationship Id="rId6" Type="http://schemas.openxmlformats.org/officeDocument/2006/relationships/audio" Target="../media/media1.mp3"/><Relationship Id="rId5" Type="http://schemas.openxmlformats.org/officeDocument/2006/relationships/image" Target="../media/image5.png"/><Relationship Id="rId4" Type="http://schemas.openxmlformats.org/officeDocument/2006/relationships/image" Target="../media/image4.png"/><Relationship Id="rId3" Type="http://schemas.microsoft.com/office/2007/relationships/hdphoto" Target="../media/hdphoto1.wdp"/><Relationship Id="rId2" Type="http://schemas.openxmlformats.org/officeDocument/2006/relationships/image" Target="../media/image3.png"/><Relationship Id="rId11" Type="http://schemas.openxmlformats.org/officeDocument/2006/relationships/notesSlide" Target="../notesSlides/notesSlide1.xml"/><Relationship Id="rId10" Type="http://schemas.openxmlformats.org/officeDocument/2006/relationships/slideLayout" Target="../slideLayouts/slideLayout2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vmlDrawing" Target="../drawings/vmlDrawing1.vml"/><Relationship Id="rId4" Type="http://schemas.openxmlformats.org/officeDocument/2006/relationships/slideLayout" Target="../slideLayouts/slideLayout1.xml"/><Relationship Id="rId3" Type="http://schemas.openxmlformats.org/officeDocument/2006/relationships/tags" Target="../tags/tag4.xml"/><Relationship Id="rId2" Type="http://schemas.openxmlformats.org/officeDocument/2006/relationships/image" Target="../media/image11.emf"/><Relationship Id="rId1"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vmlDrawing" Target="../drawings/vmlDrawing2.vml"/><Relationship Id="rId4" Type="http://schemas.openxmlformats.org/officeDocument/2006/relationships/slideLayout" Target="../slideLayouts/slideLayout1.xml"/><Relationship Id="rId3" Type="http://schemas.openxmlformats.org/officeDocument/2006/relationships/tags" Target="../tags/tag5.xml"/><Relationship Id="rId2" Type="http://schemas.openxmlformats.org/officeDocument/2006/relationships/image" Target="../media/image12.emf"/><Relationship Id="rId1" Type="http://schemas.openxmlformats.org/officeDocument/2006/relationships/oleObject" Target="../embeddings/oleObject2.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3.xml"/><Relationship Id="rId1" Type="http://schemas.openxmlformats.org/officeDocument/2006/relationships/tags" Target="../tags/tag7.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8.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tags" Target="../tags/tag2.xml"/><Relationship Id="rId2" Type="http://schemas.openxmlformats.org/officeDocument/2006/relationships/image" Target="../media/image9.png"/><Relationship Id="rId1" Type="http://schemas.openxmlformats.org/officeDocument/2006/relationships/image" Target="../media/image8.jpe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xml"/><Relationship Id="rId3" Type="http://schemas.openxmlformats.org/officeDocument/2006/relationships/tags" Target="../tags/tag3.xml"/><Relationship Id="rId2" Type="http://schemas.openxmlformats.org/officeDocument/2006/relationships/image" Target="../media/image10.png"/><Relationship Id="rId1" Type="http://schemas.openxmlformats.org/officeDocument/2006/relationships/image" Target="../media/image8.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0" y="2157363"/>
            <a:ext cx="9144000" cy="2242623"/>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endParaRPr lang="zh-CN" altLang="en-US"/>
          </a:p>
        </p:txBody>
      </p:sp>
      <p:pic>
        <p:nvPicPr>
          <p:cNvPr id="103" name="Picture 2" descr="C:\Users\Administrator\Desktop\微立体创业计划\001.png"/>
          <p:cNvPicPr>
            <a:picLocks noChangeAspect="1" noChangeArrowheads="1"/>
          </p:cNvPicPr>
          <p:nvPr/>
        </p:nvPicPr>
        <p:blipFill>
          <a:blip r:embed="rId2" cstate="print">
            <a:extLst>
              <a:ext uri="{BEBA8EAE-BF5A-486C-A8C5-ECC9F3942E4B}">
                <a14:imgProps xmlns:a14="http://schemas.microsoft.com/office/drawing/2010/main">
                  <a14:imgLayer r:embed="rId3">
                    <a14:imgEffect>
                      <a14:brightnessContrast bright="-3000"/>
                    </a14:imgEffect>
                  </a14:imgLayer>
                </a14:imgProps>
              </a:ext>
              <a:ext uri="{28A0092B-C50C-407E-A947-70E740481C1C}">
                <a14:useLocalDpi xmlns:a14="http://schemas.microsoft.com/office/drawing/2010/main" val="0"/>
              </a:ext>
            </a:extLst>
          </a:blip>
          <a:srcRect/>
          <a:stretch>
            <a:fillRect/>
          </a:stretch>
        </p:blipFill>
        <p:spPr bwMode="auto">
          <a:xfrm>
            <a:off x="3353012" y="285261"/>
            <a:ext cx="1967244" cy="1966978"/>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104" name="Picture 3" descr="C:\Users\Administrator\Desktop\微立体创业计划\00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82259" y="98959"/>
            <a:ext cx="2230535" cy="2230233"/>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19" name="TextBox 18"/>
          <p:cNvSpPr txBox="1"/>
          <p:nvPr/>
        </p:nvSpPr>
        <p:spPr>
          <a:xfrm>
            <a:off x="8015413" y="5314104"/>
            <a:ext cx="1128587" cy="380882"/>
          </a:xfrm>
          <a:prstGeom prst="rect">
            <a:avLst/>
          </a:prstGeom>
          <a:noFill/>
        </p:spPr>
        <p:txBody>
          <a:bodyPr wrap="square" lIns="91413" tIns="45706" rIns="91413" bIns="45706" rtlCol="0">
            <a:spAutoFit/>
          </a:bodyPr>
          <a:lstStyle/>
          <a:p>
            <a:r>
              <a:rPr lang="zh-CN" altLang="en-US" dirty="0" smtClean="0"/>
              <a:t>延时文字</a:t>
            </a:r>
            <a:endParaRPr lang="zh-CN" altLang="en-US" dirty="0"/>
          </a:p>
        </p:txBody>
      </p:sp>
      <p:sp>
        <p:nvSpPr>
          <p:cNvPr id="23" name="圆角矩形 22"/>
          <p:cNvSpPr/>
          <p:nvPr/>
        </p:nvSpPr>
        <p:spPr>
          <a:xfrm>
            <a:off x="2349113" y="3309841"/>
            <a:ext cx="4391725" cy="431915"/>
          </a:xfrm>
          <a:prstGeom prst="roundRect">
            <a:avLst/>
          </a:prstGeom>
          <a:solidFill>
            <a:schemeClr val="tx1">
              <a:lumMod val="50000"/>
              <a:lumOff val="50000"/>
            </a:schemeClr>
          </a:solidFill>
          <a:ln>
            <a:noFill/>
          </a:ln>
          <a:effectLst>
            <a:innerShdw blurRad="63500" dist="508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endParaRPr lang="zh-CN" altLang="en-US"/>
          </a:p>
        </p:txBody>
      </p:sp>
      <p:sp>
        <p:nvSpPr>
          <p:cNvPr id="24" name="TextBox 23"/>
          <p:cNvSpPr txBox="1"/>
          <p:nvPr/>
        </p:nvSpPr>
        <p:spPr>
          <a:xfrm>
            <a:off x="3330961" y="3325245"/>
            <a:ext cx="2010410" cy="455930"/>
          </a:xfrm>
          <a:prstGeom prst="rect">
            <a:avLst/>
          </a:prstGeom>
          <a:noFill/>
        </p:spPr>
        <p:txBody>
          <a:bodyPr wrap="none" lIns="91413" tIns="45706" rIns="91413" bIns="45706" rtlCol="0">
            <a:spAutoFit/>
          </a:bodyPr>
          <a:lstStyle/>
          <a:p>
            <a:r>
              <a:rPr lang="zh-CN" altLang="en-US" sz="2400" dirty="0">
                <a:solidFill>
                  <a:schemeClr val="bg1"/>
                </a:solidFill>
                <a:effectLst>
                  <a:outerShdw blurRad="50800" dist="38100" dir="10800000" algn="r" rotWithShape="0">
                    <a:prstClr val="black">
                      <a:alpha val="40000"/>
                    </a:prstClr>
                  </a:outerShdw>
                </a:effectLst>
                <a:latin typeface="+mj-ea"/>
                <a:ea typeface="+mj-ea"/>
              </a:rPr>
              <a:t>太原工业学院</a:t>
            </a:r>
            <a:endParaRPr lang="zh-CN" altLang="en-US" sz="2400" dirty="0">
              <a:solidFill>
                <a:schemeClr val="bg1"/>
              </a:solidFill>
              <a:effectLst>
                <a:outerShdw blurRad="50800" dist="38100" dir="10800000" algn="r" rotWithShape="0">
                  <a:prstClr val="black">
                    <a:alpha val="40000"/>
                  </a:prstClr>
                </a:outerShdw>
              </a:effectLst>
              <a:latin typeface="+mj-ea"/>
              <a:ea typeface="+mj-ea"/>
            </a:endParaRPr>
          </a:p>
        </p:txBody>
      </p:sp>
      <p:grpSp>
        <p:nvGrpSpPr>
          <p:cNvPr id="25" name="Group 91"/>
          <p:cNvGrpSpPr/>
          <p:nvPr/>
        </p:nvGrpSpPr>
        <p:grpSpPr bwMode="auto">
          <a:xfrm>
            <a:off x="2359829" y="3325361"/>
            <a:ext cx="390552" cy="616758"/>
            <a:chOff x="936" y="1480"/>
            <a:chExt cx="1589" cy="2510"/>
          </a:xfrm>
        </p:grpSpPr>
        <p:grpSp>
          <p:nvGrpSpPr>
            <p:cNvPr id="26" name="组合 33"/>
            <p:cNvGrpSpPr/>
            <p:nvPr/>
          </p:nvGrpSpPr>
          <p:grpSpPr bwMode="auto">
            <a:xfrm>
              <a:off x="985" y="1583"/>
              <a:ext cx="1441" cy="2407"/>
              <a:chOff x="1754168" y="3653262"/>
              <a:chExt cx="1857599" cy="3107815"/>
            </a:xfrm>
          </p:grpSpPr>
          <p:sp>
            <p:nvSpPr>
              <p:cNvPr id="31" name="椭圆 30"/>
              <p:cNvSpPr/>
              <p:nvPr/>
            </p:nvSpPr>
            <p:spPr>
              <a:xfrm>
                <a:off x="1754168" y="3653262"/>
                <a:ext cx="1857599" cy="1857597"/>
              </a:xfrm>
              <a:prstGeom prst="ellipse">
                <a:avLst/>
              </a:prstGeom>
              <a:solidFill>
                <a:schemeClr val="tx1">
                  <a:lumMod val="50000"/>
                  <a:lumOff val="50000"/>
                </a:schemeClr>
              </a:solidFill>
              <a:ln>
                <a:noFill/>
              </a:ln>
              <a:effectLst>
                <a:innerShdw blurRad="889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3000" dirty="0">
                  <a:latin typeface="+mj-lt"/>
                  <a:ea typeface="方正超粗黑简体" panose="03000509000000000000" pitchFamily="65" charset="-122"/>
                </a:endParaRPr>
              </a:p>
            </p:txBody>
          </p:sp>
          <p:sp>
            <p:nvSpPr>
              <p:cNvPr id="32" name="椭圆 31"/>
              <p:cNvSpPr/>
              <p:nvPr/>
            </p:nvSpPr>
            <p:spPr>
              <a:xfrm>
                <a:off x="1911556" y="3810650"/>
                <a:ext cx="1542822" cy="1542820"/>
              </a:xfrm>
              <a:prstGeom prst="ellipse">
                <a:avLst/>
              </a:prstGeom>
              <a:solidFill>
                <a:srgbClr val="C20100"/>
              </a:solidFill>
              <a:ln w="28575">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3" name="椭圆 32"/>
              <p:cNvSpPr/>
              <p:nvPr/>
            </p:nvSpPr>
            <p:spPr>
              <a:xfrm>
                <a:off x="1890879" y="3789973"/>
                <a:ext cx="1584176" cy="1584174"/>
              </a:xfrm>
              <a:prstGeom prst="ellipse">
                <a:avLst/>
              </a:prstGeom>
              <a:solidFill>
                <a:srgbClr val="1A3F6C"/>
              </a:solidFill>
              <a:ln>
                <a:noFill/>
              </a:ln>
              <a:effectLst>
                <a:innerShdw blurRad="889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3000" dirty="0">
                  <a:solidFill>
                    <a:srgbClr val="0087CF"/>
                  </a:solidFill>
                  <a:latin typeface="+mj-lt"/>
                  <a:ea typeface="方正超粗黑简体" panose="03000509000000000000" pitchFamily="65" charset="-122"/>
                </a:endParaRPr>
              </a:p>
            </p:txBody>
          </p:sp>
          <p:sp>
            <p:nvSpPr>
              <p:cNvPr id="34" name="矩形 33"/>
              <p:cNvSpPr/>
              <p:nvPr/>
            </p:nvSpPr>
            <p:spPr>
              <a:xfrm>
                <a:off x="2196990" y="4093185"/>
                <a:ext cx="968886" cy="2667892"/>
              </a:xfrm>
              <a:prstGeom prst="rect">
                <a:avLst/>
              </a:prstGeom>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zh-CN" altLang="zh-CN" sz="2700" b="1">
                  <a:solidFill>
                    <a:srgbClr val="CA0098"/>
                  </a:solidFill>
                  <a:latin typeface="微软雅黑" panose="020B0503020204020204" pitchFamily="34" charset="-122"/>
                  <a:ea typeface="微软雅黑" panose="020B0503020204020204" pitchFamily="34" charset="-122"/>
                </a:endParaRPr>
              </a:p>
            </p:txBody>
          </p:sp>
        </p:grpSp>
        <p:grpSp>
          <p:nvGrpSpPr>
            <p:cNvPr id="27" name="组合 4"/>
            <p:cNvGrpSpPr/>
            <p:nvPr/>
          </p:nvGrpSpPr>
          <p:grpSpPr bwMode="auto">
            <a:xfrm>
              <a:off x="936" y="1480"/>
              <a:ext cx="1589" cy="1588"/>
              <a:chOff x="3733576" y="3930057"/>
              <a:chExt cx="1801556" cy="1800152"/>
            </a:xfrm>
          </p:grpSpPr>
          <p:sp>
            <p:nvSpPr>
              <p:cNvPr id="28" name="椭圆 27"/>
              <p:cNvSpPr/>
              <p:nvPr/>
            </p:nvSpPr>
            <p:spPr>
              <a:xfrm>
                <a:off x="4003576" y="4200057"/>
                <a:ext cx="1260000" cy="1260000"/>
              </a:xfrm>
              <a:prstGeom prst="ellipse">
                <a:avLst/>
              </a:prstGeom>
              <a:noFill/>
              <a:ln>
                <a:gradFill flip="none" rotWithShape="1">
                  <a:gsLst>
                    <a:gs pos="100000">
                      <a:schemeClr val="bg1"/>
                    </a:gs>
                    <a:gs pos="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29" name="任意多边形 6"/>
              <p:cNvSpPr/>
              <p:nvPr/>
            </p:nvSpPr>
            <p:spPr>
              <a:xfrm>
                <a:off x="3734710" y="3930057"/>
                <a:ext cx="1800422" cy="1800152"/>
              </a:xfrm>
              <a:custGeom>
                <a:avLst/>
                <a:gdLst>
                  <a:gd name="connsiteX0" fmla="*/ 900000 w 1800000"/>
                  <a:gd name="connsiteY0" fmla="*/ 0 h 1800000"/>
                  <a:gd name="connsiteX1" fmla="*/ 1800000 w 1800000"/>
                  <a:gd name="connsiteY1" fmla="*/ 900000 h 1800000"/>
                  <a:gd name="connsiteX2" fmla="*/ 900000 w 1800000"/>
                  <a:gd name="connsiteY2" fmla="*/ 1800000 h 1800000"/>
                  <a:gd name="connsiteX3" fmla="*/ 0 w 1800000"/>
                  <a:gd name="connsiteY3" fmla="*/ 900000 h 1800000"/>
                  <a:gd name="connsiteX4" fmla="*/ 900000 w 1800000"/>
                  <a:gd name="connsiteY4" fmla="*/ 0 h 1800000"/>
                  <a:gd name="connsiteX5" fmla="*/ 900000 w 1800000"/>
                  <a:gd name="connsiteY5" fmla="*/ 270000 h 1800000"/>
                  <a:gd name="connsiteX6" fmla="*/ 270000 w 1800000"/>
                  <a:gd name="connsiteY6" fmla="*/ 900000 h 1800000"/>
                  <a:gd name="connsiteX7" fmla="*/ 900000 w 1800000"/>
                  <a:gd name="connsiteY7" fmla="*/ 1530000 h 1800000"/>
                  <a:gd name="connsiteX8" fmla="*/ 1530000 w 1800000"/>
                  <a:gd name="connsiteY8" fmla="*/ 900000 h 1800000"/>
                  <a:gd name="connsiteX9" fmla="*/ 900000 w 1800000"/>
                  <a:gd name="connsiteY9" fmla="*/ 27000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000" h="1800000">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moveTo>
                      <a:pt x="900000" y="270000"/>
                    </a:moveTo>
                    <a:cubicBezTo>
                      <a:pt x="552061" y="270000"/>
                      <a:pt x="270000" y="552061"/>
                      <a:pt x="270000" y="900000"/>
                    </a:cubicBezTo>
                    <a:cubicBezTo>
                      <a:pt x="270000" y="1247939"/>
                      <a:pt x="552061" y="1530000"/>
                      <a:pt x="900000" y="1530000"/>
                    </a:cubicBezTo>
                    <a:cubicBezTo>
                      <a:pt x="1247939" y="1530000"/>
                      <a:pt x="1530000" y="1247939"/>
                      <a:pt x="1530000" y="900000"/>
                    </a:cubicBezTo>
                    <a:cubicBezTo>
                      <a:pt x="1530000" y="552061"/>
                      <a:pt x="1247939" y="270000"/>
                      <a:pt x="900000" y="270000"/>
                    </a:cubicBezTo>
                    <a:close/>
                  </a:path>
                </a:pathLst>
              </a:custGeom>
              <a:gradFill>
                <a:gsLst>
                  <a:gs pos="0">
                    <a:srgbClr val="F0F0F0"/>
                  </a:gs>
                  <a:gs pos="100000">
                    <a:srgbClr val="DBDBDB"/>
                  </a:gs>
                </a:gsLst>
                <a:lin ang="2700000" scaled="1"/>
              </a:gradFill>
              <a:ln>
                <a:noFill/>
              </a:ln>
              <a:effectLst>
                <a:outerShdw blurRad="889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30" name="椭圆 7"/>
              <p:cNvSpPr/>
              <p:nvPr/>
            </p:nvSpPr>
            <p:spPr>
              <a:xfrm>
                <a:off x="3733576" y="3930057"/>
                <a:ext cx="1800000" cy="1800000"/>
              </a:xfrm>
              <a:prstGeom prst="ellipse">
                <a:avLst/>
              </a:prstGeom>
              <a:noFill/>
              <a:ln>
                <a:gradFill flip="none" rotWithShape="1">
                  <a:gsLst>
                    <a:gs pos="0">
                      <a:schemeClr val="bg1"/>
                    </a:gs>
                    <a:gs pos="10000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grpSp>
      </p:grpSp>
      <p:pic>
        <p:nvPicPr>
          <p:cNvPr id="35" name="Picture 6" descr="D:\360data\重要数据\桌面\未标题-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77986" y="3433887"/>
            <a:ext cx="1475294" cy="353577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1471482" y="2157363"/>
            <a:ext cx="6201036" cy="1200300"/>
          </a:xfrm>
          <a:prstGeom prst="rect">
            <a:avLst/>
          </a:prstGeom>
          <a:noFill/>
        </p:spPr>
        <p:txBody>
          <a:bodyPr wrap="square" lIns="91413" tIns="45706" rIns="91413" bIns="45706" rtlCol="0">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rPr>
              <a:t>派出所办案流程标准化智能管理平台的设计与实现</a:t>
            </a:r>
            <a:endParaRPr lang="zh-CN" altLang="en-US" sz="3600" b="1" dirty="0">
              <a:solidFill>
                <a:schemeClr val="bg1"/>
              </a:solidFill>
              <a:latin typeface="微软雅黑" panose="020B0503020204020204" pitchFamily="34" charset="-122"/>
              <a:ea typeface="微软雅黑" panose="020B0503020204020204" pitchFamily="34" charset="-122"/>
            </a:endParaRPr>
          </a:p>
        </p:txBody>
      </p:sp>
      <p:sp>
        <p:nvSpPr>
          <p:cNvPr id="6" name="TextBox 5"/>
          <p:cNvSpPr txBox="1"/>
          <p:nvPr/>
        </p:nvSpPr>
        <p:spPr>
          <a:xfrm>
            <a:off x="2888640" y="3881889"/>
            <a:ext cx="3017769" cy="319405"/>
          </a:xfrm>
          <a:prstGeom prst="rect">
            <a:avLst/>
          </a:prstGeom>
          <a:noFill/>
        </p:spPr>
        <p:txBody>
          <a:bodyPr wrap="square" rtlCol="0">
            <a:spAutoFit/>
          </a:bodyPr>
          <a:lstStyle/>
          <a:p>
            <a:pPr algn="ctr"/>
            <a:r>
              <a:rPr lang="zh-CN" altLang="en-US" sz="1400" dirty="0" smtClean="0">
                <a:solidFill>
                  <a:schemeClr val="bg1"/>
                </a:solidFill>
                <a:latin typeface="微软雅黑" panose="020B0503020204020204" pitchFamily="34" charset="-122"/>
                <a:ea typeface="微软雅黑" panose="020B0503020204020204" pitchFamily="34" charset="-122"/>
              </a:rPr>
              <a:t>答辩人：吴海飞   导师：杨慧炯老师</a:t>
            </a:r>
            <a:endParaRPr lang="zh-CN" altLang="en-US" sz="1400" dirty="0">
              <a:solidFill>
                <a:schemeClr val="bg1"/>
              </a:solidFill>
              <a:latin typeface="微软雅黑" panose="020B0503020204020204" pitchFamily="34" charset="-122"/>
              <a:ea typeface="微软雅黑" panose="020B0503020204020204" pitchFamily="34" charset="-122"/>
            </a:endParaRPr>
          </a:p>
        </p:txBody>
      </p:sp>
      <p:pic>
        <p:nvPicPr>
          <p:cNvPr id="36" name="M01-06-0023.mp3">
            <a:hlinkClick r:id="" action="ppaction://media"/>
          </p:cNvPr>
          <p:cNvPicPr>
            <a:picLocks noChangeAspect="1"/>
          </p:cNvPicPr>
          <p:nvPr>
            <a:audioFile r:link="rId6"/>
            <p:extLst>
              <p:ext uri="{DAA4B4D4-6D71-4841-9C94-3DE7FCFB9230}">
                <p14:media xmlns:p14="http://schemas.microsoft.com/office/powerpoint/2010/main" r:embed="rId7"/>
              </p:ext>
            </p:extLst>
          </p:nvPr>
        </p:nvPicPr>
        <p:blipFill>
          <a:blip r:embed="rId8"/>
          <a:stretch>
            <a:fillRect/>
          </a:stretch>
        </p:blipFill>
        <p:spPr>
          <a:xfrm>
            <a:off x="7133676" y="-823913"/>
            <a:ext cx="609600" cy="609600"/>
          </a:xfrm>
          <a:prstGeom prst="rect">
            <a:avLst/>
          </a:prstGeom>
        </p:spPr>
      </p:pic>
      <p:pic>
        <p:nvPicPr>
          <p:cNvPr id="3" name="图片 2"/>
          <p:cNvPicPr>
            <a:picLocks noChangeAspect="1"/>
          </p:cNvPicPr>
          <p:nvPr/>
        </p:nvPicPr>
        <p:blipFill>
          <a:blip r:embed="rId9"/>
          <a:stretch>
            <a:fillRect/>
          </a:stretch>
        </p:blipFill>
        <p:spPr>
          <a:xfrm>
            <a:off x="3714583" y="509109"/>
            <a:ext cx="1365885" cy="13703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4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3"/>
                                        </p:tgtEl>
                                        <p:attrNameLst>
                                          <p:attrName>style.visibility</p:attrName>
                                        </p:attrNameLst>
                                      </p:cBhvr>
                                      <p:to>
                                        <p:strVal val="visible"/>
                                      </p:to>
                                    </p:set>
                                    <p:anim calcmode="lin" valueType="num">
                                      <p:cBhvr>
                                        <p:cTn id="7" dur="500" fill="hold"/>
                                        <p:tgtEl>
                                          <p:spTgt spid="103"/>
                                        </p:tgtEl>
                                        <p:attrNameLst>
                                          <p:attrName>ppt_w</p:attrName>
                                        </p:attrNameLst>
                                      </p:cBhvr>
                                      <p:tavLst>
                                        <p:tav tm="0">
                                          <p:val>
                                            <p:fltVal val="0"/>
                                          </p:val>
                                        </p:tav>
                                        <p:tav tm="100000">
                                          <p:val>
                                            <p:strVal val="#ppt_w"/>
                                          </p:val>
                                        </p:tav>
                                      </p:tavLst>
                                    </p:anim>
                                    <p:anim calcmode="lin" valueType="num">
                                      <p:cBhvr>
                                        <p:cTn id="8" dur="500" fill="hold"/>
                                        <p:tgtEl>
                                          <p:spTgt spid="103"/>
                                        </p:tgtEl>
                                        <p:attrNameLst>
                                          <p:attrName>ppt_h</p:attrName>
                                        </p:attrNameLst>
                                      </p:cBhvr>
                                      <p:tavLst>
                                        <p:tav tm="0">
                                          <p:val>
                                            <p:fltVal val="0"/>
                                          </p:val>
                                        </p:tav>
                                        <p:tav tm="100000">
                                          <p:val>
                                            <p:strVal val="#ppt_h"/>
                                          </p:val>
                                        </p:tav>
                                      </p:tavLst>
                                    </p:anim>
                                    <p:animEffect transition="in" filter="fade">
                                      <p:cBhvr>
                                        <p:cTn id="9" dur="500"/>
                                        <p:tgtEl>
                                          <p:spTgt spid="103"/>
                                        </p:tgtEl>
                                      </p:cBhvr>
                                    </p:animEffect>
                                  </p:childTnLst>
                                </p:cTn>
                              </p:par>
                              <p:par>
                                <p:cTn id="10" presetID="42" presetClass="entr" presetSubtype="0" fill="hold" nodeType="withEffect">
                                  <p:stCondLst>
                                    <p:cond delay="0"/>
                                  </p:stCondLst>
                                  <p:childTnLst>
                                    <p:set>
                                      <p:cBhvr>
                                        <p:cTn id="11" dur="1" fill="hold">
                                          <p:stCondLst>
                                            <p:cond delay="0"/>
                                          </p:stCondLst>
                                        </p:cTn>
                                        <p:tgtEl>
                                          <p:spTgt spid="104"/>
                                        </p:tgtEl>
                                        <p:attrNameLst>
                                          <p:attrName>style.visibility</p:attrName>
                                        </p:attrNameLst>
                                      </p:cBhvr>
                                      <p:to>
                                        <p:strVal val="visible"/>
                                      </p:to>
                                    </p:set>
                                    <p:animEffect transition="in" filter="fade">
                                      <p:cBhvr>
                                        <p:cTn id="12" dur="500"/>
                                        <p:tgtEl>
                                          <p:spTgt spid="104"/>
                                        </p:tgtEl>
                                      </p:cBhvr>
                                    </p:animEffect>
                                    <p:anim calcmode="lin" valueType="num">
                                      <p:cBhvr>
                                        <p:cTn id="13" dur="500" fill="hold"/>
                                        <p:tgtEl>
                                          <p:spTgt spid="104"/>
                                        </p:tgtEl>
                                        <p:attrNameLst>
                                          <p:attrName>ppt_x</p:attrName>
                                        </p:attrNameLst>
                                      </p:cBhvr>
                                      <p:tavLst>
                                        <p:tav tm="0">
                                          <p:val>
                                            <p:strVal val="#ppt_x"/>
                                          </p:val>
                                        </p:tav>
                                        <p:tav tm="100000">
                                          <p:val>
                                            <p:strVal val="#ppt_x"/>
                                          </p:val>
                                        </p:tav>
                                      </p:tavLst>
                                    </p:anim>
                                    <p:anim calcmode="lin" valueType="num">
                                      <p:cBhvr>
                                        <p:cTn id="14" dur="500" fill="hold"/>
                                        <p:tgtEl>
                                          <p:spTgt spid="10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0" presetClass="path" presetSubtype="0" accel="50000" decel="50000" fill="hold" nodeType="afterEffect">
                                  <p:stCondLst>
                                    <p:cond delay="0"/>
                                  </p:stCondLst>
                                  <p:childTnLst>
                                    <p:animMotion origin="layout" path="M 0.036622 -0.167239 C 0.042558 -0.192027 0.033379 -0.270524 0.089006 -0.287510 C 0.144634 -0.304493 0.274799 -0.319068 0.314690 -0.252276 C 0.354582 -0.185486 0.359345 -0.016326 0.288534 0.046334 C 0.217723 0.108994 0.018402 0.069630 -0.039434 0.060908 C -0.097270 0.052187 -0.015071 0.014774 -0.000784 0.002839 " pathEditMode="relative" rAng="0" ptsTypes="">
                                      <p:cBhvr>
                                        <p:cTn id="17" dur="500" fill="hold"/>
                                        <p:tgtEl>
                                          <p:spTgt spid="3"/>
                                        </p:tgtEl>
                                        <p:attrNameLst>
                                          <p:attrName>ppt_x</p:attrName>
                                          <p:attrName>ppt_y</p:attrName>
                                        </p:attrNameLst>
                                      </p:cBhvr>
                                      <p:rCtr x="105" y="57"/>
                                    </p:animMotion>
                                  </p:childTnLst>
                                </p:cTn>
                              </p:par>
                              <p:par>
                                <p:cTn id="18" presetID="12" presetClass="entr" presetSubtype="8" fill="hold" grpId="0" nodeType="with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500"/>
                                        <p:tgtEl>
                                          <p:spTgt spid="4"/>
                                        </p:tgtEl>
                                        <p:attrNameLst>
                                          <p:attrName>ppt_x</p:attrName>
                                        </p:attrNameLst>
                                      </p:cBhvr>
                                      <p:tavLst>
                                        <p:tav tm="0">
                                          <p:val>
                                            <p:strVal val="#ppt_x-#ppt_w*1.125000"/>
                                          </p:val>
                                        </p:tav>
                                        <p:tav tm="100000">
                                          <p:val>
                                            <p:strVal val="#ppt_x"/>
                                          </p:val>
                                        </p:tav>
                                      </p:tavLst>
                                    </p:anim>
                                    <p:animEffect transition="in" filter="wipe(right)">
                                      <p:cBhvr>
                                        <p:cTn id="21" dur="500"/>
                                        <p:tgtEl>
                                          <p:spTgt spid="4"/>
                                        </p:tgtEl>
                                      </p:cBhvr>
                                    </p:animEffect>
                                  </p:childTnLst>
                                </p:cTn>
                              </p:par>
                              <p:par>
                                <p:cTn id="22" presetID="2" presetClass="entr" presetSubtype="2" fill="hold" grpId="0" nodeType="withEffect">
                                  <p:stCondLst>
                                    <p:cond delay="0"/>
                                  </p:stCondLst>
                                  <p:iterate type="lt">
                                    <p:tmPct val="23330"/>
                                  </p:iterate>
                                  <p:childTnLst>
                                    <p:set>
                                      <p:cBhvr>
                                        <p:cTn id="23" dur="1" fill="hold">
                                          <p:stCondLst>
                                            <p:cond delay="0"/>
                                          </p:stCondLst>
                                        </p:cTn>
                                        <p:tgtEl>
                                          <p:spTgt spid="2"/>
                                        </p:tgtEl>
                                        <p:attrNameLst>
                                          <p:attrName>style.visibility</p:attrName>
                                        </p:attrNameLst>
                                      </p:cBhvr>
                                      <p:to>
                                        <p:strVal val="visible"/>
                                      </p:to>
                                    </p:set>
                                    <p:anim calcmode="lin" valueType="num">
                                      <p:cBhvr additive="base">
                                        <p:cTn id="24" dur="500" fill="hold"/>
                                        <p:tgtEl>
                                          <p:spTgt spid="2"/>
                                        </p:tgtEl>
                                        <p:attrNameLst>
                                          <p:attrName>ppt_x</p:attrName>
                                        </p:attrNameLst>
                                      </p:cBhvr>
                                      <p:tavLst>
                                        <p:tav tm="0">
                                          <p:val>
                                            <p:strVal val="1+#ppt_w/2"/>
                                          </p:val>
                                        </p:tav>
                                        <p:tav tm="100000">
                                          <p:val>
                                            <p:strVal val="#ppt_x"/>
                                          </p:val>
                                        </p:tav>
                                      </p:tavLst>
                                    </p:anim>
                                    <p:anim calcmode="lin" valueType="num">
                                      <p:cBhvr additive="base">
                                        <p:cTn id="25" dur="500" fill="hold"/>
                                        <p:tgtEl>
                                          <p:spTgt spid="2"/>
                                        </p:tgtEl>
                                        <p:attrNameLst>
                                          <p:attrName>ppt_y</p:attrName>
                                        </p:attrNameLst>
                                      </p:cBhvr>
                                      <p:tavLst>
                                        <p:tav tm="0">
                                          <p:val>
                                            <p:strVal val="#ppt_y"/>
                                          </p:val>
                                        </p:tav>
                                        <p:tav tm="100000">
                                          <p:val>
                                            <p:strVal val="#ppt_y"/>
                                          </p:val>
                                        </p:tav>
                                      </p:tavLst>
                                    </p:anim>
                                  </p:childTnLst>
                                </p:cTn>
                              </p:par>
                            </p:childTnLst>
                          </p:cTn>
                        </p:par>
                        <p:par>
                          <p:cTn id="26" fill="hold">
                            <p:stCondLst>
                              <p:cond delay="3449"/>
                            </p:stCondLst>
                            <p:childTnLst>
                              <p:par>
                                <p:cTn id="27" presetID="10" presetClass="entr" presetSubtype="0" fill="hold" grpId="0" nodeType="after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500"/>
                                        <p:tgtEl>
                                          <p:spTgt spid="23"/>
                                        </p:tgtEl>
                                      </p:cBhvr>
                                    </p:animEffect>
                                  </p:childTnLst>
                                </p:cTn>
                              </p:par>
                            </p:childTnLst>
                          </p:cTn>
                        </p:par>
                        <p:par>
                          <p:cTn id="30" fill="hold">
                            <p:stCondLst>
                              <p:cond delay="3949"/>
                            </p:stCondLst>
                            <p:childTnLst>
                              <p:par>
                                <p:cTn id="31" presetID="10" presetClass="entr" presetSubtype="0" fill="hold" nodeType="after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childTnLst>
                                </p:cTn>
                              </p:par>
                            </p:childTnLst>
                          </p:cTn>
                        </p:par>
                        <p:par>
                          <p:cTn id="34" fill="hold">
                            <p:stCondLst>
                              <p:cond delay="4449"/>
                            </p:stCondLst>
                            <p:childTnLst>
                              <p:par>
                                <p:cTn id="35" presetID="2" presetClass="entr" presetSubtype="4" fill="hold" nodeType="afterEffect">
                                  <p:stCondLst>
                                    <p:cond delay="0"/>
                                  </p:stCondLst>
                                  <p:childTnLst>
                                    <p:set>
                                      <p:cBhvr>
                                        <p:cTn id="36" dur="1" fill="hold">
                                          <p:stCondLst>
                                            <p:cond delay="0"/>
                                          </p:stCondLst>
                                        </p:cTn>
                                        <p:tgtEl>
                                          <p:spTgt spid="35"/>
                                        </p:tgtEl>
                                        <p:attrNameLst>
                                          <p:attrName>style.visibility</p:attrName>
                                        </p:attrNameLst>
                                      </p:cBhvr>
                                      <p:to>
                                        <p:strVal val="visible"/>
                                      </p:to>
                                    </p:set>
                                    <p:anim calcmode="lin" valueType="num">
                                      <p:cBhvr additive="base">
                                        <p:cTn id="37" dur="500" fill="hold"/>
                                        <p:tgtEl>
                                          <p:spTgt spid="35"/>
                                        </p:tgtEl>
                                        <p:attrNameLst>
                                          <p:attrName>ppt_x</p:attrName>
                                        </p:attrNameLst>
                                      </p:cBhvr>
                                      <p:tavLst>
                                        <p:tav tm="0">
                                          <p:val>
                                            <p:strVal val="#ppt_x"/>
                                          </p:val>
                                        </p:tav>
                                        <p:tav tm="100000">
                                          <p:val>
                                            <p:strVal val="#ppt_x"/>
                                          </p:val>
                                        </p:tav>
                                      </p:tavLst>
                                    </p:anim>
                                    <p:anim calcmode="lin" valueType="num">
                                      <p:cBhvr additive="base">
                                        <p:cTn id="38" dur="500" fill="hold"/>
                                        <p:tgtEl>
                                          <p:spTgt spid="35"/>
                                        </p:tgtEl>
                                        <p:attrNameLst>
                                          <p:attrName>ppt_y</p:attrName>
                                        </p:attrNameLst>
                                      </p:cBhvr>
                                      <p:tavLst>
                                        <p:tav tm="0">
                                          <p:val>
                                            <p:strVal val="1+#ppt_h/2"/>
                                          </p:val>
                                        </p:tav>
                                        <p:tav tm="100000">
                                          <p:val>
                                            <p:strVal val="#ppt_y"/>
                                          </p:val>
                                        </p:tav>
                                      </p:tavLst>
                                    </p:anim>
                                  </p:childTnLst>
                                </p:cTn>
                              </p:par>
                              <p:par>
                                <p:cTn id="39" presetID="42" presetClass="path" presetSubtype="0" accel="50000" decel="50000" fill="hold" nodeType="withEffect">
                                  <p:stCondLst>
                                    <p:cond delay="0"/>
                                  </p:stCondLst>
                                  <p:childTnLst>
                                    <p:animMotion origin="layout" path="M -1.38889E-6 -6.17284E-7 L 0.42031 0.00093 " pathEditMode="relative" rAng="0" ptsTypes="AA">
                                      <p:cBhvr>
                                        <p:cTn id="40" dur="1000" fill="hold"/>
                                        <p:tgtEl>
                                          <p:spTgt spid="25"/>
                                        </p:tgtEl>
                                        <p:attrNameLst>
                                          <p:attrName>ppt_x</p:attrName>
                                          <p:attrName>ppt_y</p:attrName>
                                        </p:attrNameLst>
                                      </p:cBhvr>
                                      <p:rCtr x="21007" y="31"/>
                                    </p:animMotion>
                                  </p:childTnLst>
                                </p:cTn>
                              </p:par>
                              <p:par>
                                <p:cTn id="41" presetID="42" presetClass="path" presetSubtype="0" accel="50000" decel="50000" fill="hold" nodeType="withEffect">
                                  <p:stCondLst>
                                    <p:cond delay="0"/>
                                  </p:stCondLst>
                                  <p:childTnLst>
                                    <p:animMotion origin="layout" path="M -3.05556E-6 1.23457E-6 L 0.41459 -0.00216 " pathEditMode="relative" rAng="0" ptsTypes="AA">
                                      <p:cBhvr>
                                        <p:cTn id="42" dur="1000" fill="hold"/>
                                        <p:tgtEl>
                                          <p:spTgt spid="35"/>
                                        </p:tgtEl>
                                        <p:attrNameLst>
                                          <p:attrName>ppt_x</p:attrName>
                                          <p:attrName>ppt_y</p:attrName>
                                        </p:attrNameLst>
                                      </p:cBhvr>
                                      <p:rCtr x="20729" y="-123"/>
                                    </p:animMotion>
                                  </p:childTnLst>
                                </p:cTn>
                              </p:par>
                              <p:par>
                                <p:cTn id="43" presetID="2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wipe(left)">
                                      <p:cBhvr>
                                        <p:cTn id="45" dur="900"/>
                                        <p:tgtEl>
                                          <p:spTgt spid="24"/>
                                        </p:tgtEl>
                                      </p:cBhvr>
                                    </p:animEffect>
                                  </p:childTnLst>
                                </p:cTn>
                              </p:par>
                              <p:par>
                                <p:cTn id="46" presetID="10" presetClass="exit" presetSubtype="0" fill="hold" nodeType="withEffect">
                                  <p:stCondLst>
                                    <p:cond delay="0"/>
                                  </p:stCondLst>
                                  <p:childTnLst>
                                    <p:animEffect transition="out" filter="fade">
                                      <p:cBhvr>
                                        <p:cTn id="47" dur="2000"/>
                                        <p:tgtEl>
                                          <p:spTgt spid="25"/>
                                        </p:tgtEl>
                                      </p:cBhvr>
                                    </p:animEffect>
                                    <p:set>
                                      <p:cBhvr>
                                        <p:cTn id="48" dur="1" fill="hold">
                                          <p:stCondLst>
                                            <p:cond delay="1996"/>
                                          </p:stCondLst>
                                        </p:cTn>
                                        <p:tgtEl>
                                          <p:spTgt spid="25"/>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2000"/>
                                        <p:tgtEl>
                                          <p:spTgt spid="35"/>
                                        </p:tgtEl>
                                      </p:cBhvr>
                                    </p:animEffect>
                                    <p:set>
                                      <p:cBhvr>
                                        <p:cTn id="51" dur="1" fill="hold">
                                          <p:stCondLst>
                                            <p:cond delay="1996"/>
                                          </p:stCondLst>
                                        </p:cTn>
                                        <p:tgtEl>
                                          <p:spTgt spid="35"/>
                                        </p:tgtEl>
                                        <p:attrNameLst>
                                          <p:attrName>style.visibility</p:attrName>
                                        </p:attrNameLst>
                                      </p:cBhvr>
                                      <p:to>
                                        <p:strVal val="hidden"/>
                                      </p:to>
                                    </p:set>
                                  </p:childTnLst>
                                </p:cTn>
                              </p:par>
                              <p:par>
                                <p:cTn id="52" presetID="22" presetClass="entr" presetSubtype="2" fill="hold" grpId="0" nodeType="with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wipe(right)">
                                      <p:cBhvr>
                                        <p:cTn id="54" dur="1200"/>
                                        <p:tgtEl>
                                          <p:spTgt spid="6"/>
                                        </p:tgtEl>
                                      </p:cBhvr>
                                    </p:animEffect>
                                  </p:childTnLst>
                                </p:cTn>
                              </p:par>
                            </p:childTnLst>
                          </p:cTn>
                        </p:par>
                        <p:par>
                          <p:cTn id="55" fill="hold">
                            <p:stCondLst>
                              <p:cond delay="4949"/>
                            </p:stCondLst>
                            <p:childTnLst>
                              <p:par>
                                <p:cTn id="56" presetID="42" presetClass="entr" presetSubtype="0" fill="hold" grpId="0" nodeType="after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2000"/>
                                        <p:tgtEl>
                                          <p:spTgt spid="19"/>
                                        </p:tgtEl>
                                      </p:cBhvr>
                                    </p:animEffect>
                                    <p:anim calcmode="lin" valueType="num">
                                      <p:cBhvr>
                                        <p:cTn id="59" dur="2000" fill="hold"/>
                                        <p:tgtEl>
                                          <p:spTgt spid="19"/>
                                        </p:tgtEl>
                                        <p:attrNameLst>
                                          <p:attrName>ppt_x</p:attrName>
                                        </p:attrNameLst>
                                      </p:cBhvr>
                                      <p:tavLst>
                                        <p:tav tm="0">
                                          <p:val>
                                            <p:strVal val="#ppt_x"/>
                                          </p:val>
                                        </p:tav>
                                        <p:tav tm="100000">
                                          <p:val>
                                            <p:strVal val="#ppt_x"/>
                                          </p:val>
                                        </p:tav>
                                      </p:tavLst>
                                    </p:anim>
                                    <p:anim calcmode="lin" valueType="num">
                                      <p:cBhvr>
                                        <p:cTn id="60" dur="2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61" fill="hold" display="0">
                  <p:stCondLst>
                    <p:cond delay="indefinite"/>
                  </p:stCondLst>
                  <p:endCondLst>
                    <p:cond evt="onStopAudio" delay="0">
                      <p:tgtEl>
                        <p:sldTgt/>
                      </p:tgtEl>
                    </p:cond>
                  </p:endCondLst>
                </p:cTn>
                <p:tgtEl>
                  <p:spTgt spid="36"/>
                </p:tgtEl>
              </p:cMediaNode>
            </p:audio>
          </p:childTnLst>
        </p:cTn>
      </p:par>
    </p:tnLst>
    <p:bldLst>
      <p:bldP spid="4" grpId="0" animBg="1"/>
      <p:bldP spid="19" grpId="0"/>
      <p:bldP spid="23" grpId="0" animBg="1"/>
      <p:bldP spid="24" grpId="0"/>
      <p:bldP spid="2"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2519680" cy="39878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系统网络拓扑结构</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63" name="TextBox 62"/>
          <p:cNvSpPr txBox="1"/>
          <p:nvPr/>
        </p:nvSpPr>
        <p:spPr>
          <a:xfrm>
            <a:off x="10609990" y="6382589"/>
            <a:ext cx="877163" cy="369332"/>
          </a:xfrm>
          <a:prstGeom prst="rect">
            <a:avLst/>
          </a:prstGeom>
          <a:noFill/>
        </p:spPr>
        <p:txBody>
          <a:bodyPr wrap="none" rtlCol="0">
            <a:spAutoFit/>
          </a:bodyPr>
          <a:lstStyle/>
          <a:p>
            <a:r>
              <a:rPr lang="zh-CN" altLang="en-US" dirty="0" smtClean="0"/>
              <a:t>延时符</a:t>
            </a:r>
            <a:endParaRPr lang="zh-CN" altLang="en-US" dirty="0"/>
          </a:p>
        </p:txBody>
      </p:sp>
      <p:graphicFrame>
        <p:nvGraphicFramePr>
          <p:cNvPr id="2" name="对象 1"/>
          <p:cNvGraphicFramePr/>
          <p:nvPr/>
        </p:nvGraphicFramePr>
        <p:xfrm>
          <a:off x="995680" y="904875"/>
          <a:ext cx="7153275" cy="3787140"/>
        </p:xfrm>
        <a:graphic>
          <a:graphicData uri="http://schemas.openxmlformats.org/presentationml/2006/ole">
            <mc:AlternateContent xmlns:mc="http://schemas.openxmlformats.org/markup-compatibility/2006">
              <mc:Choice xmlns:v="urn:schemas-microsoft-com:vml" Requires="v">
                <p:oleObj spid="_x0000_s3" name="" r:id="rId1" imgW="6776085" imgH="4220845" progId="Visio.Drawing.15">
                  <p:embed/>
                </p:oleObj>
              </mc:Choice>
              <mc:Fallback>
                <p:oleObj name="" r:id="rId1" imgW="6776085" imgH="4220845" progId="Visio.Drawing.15">
                  <p:embed/>
                  <p:pic>
                    <p:nvPicPr>
                      <p:cNvPr id="0" name="图片 2"/>
                      <p:cNvPicPr/>
                      <p:nvPr/>
                    </p:nvPicPr>
                    <p:blipFill>
                      <a:blip r:embed="rId2"/>
                    </p:blipFill>
                    <p:spPr>
                      <a:xfrm>
                        <a:off x="995680" y="904875"/>
                        <a:ext cx="7153275" cy="3787140"/>
                      </a:xfrm>
                      <a:prstGeom prst="rect">
                        <a:avLst/>
                      </a:prstGeom>
                    </p:spPr>
                  </p:pic>
                </p:oleObj>
              </mc:Fallback>
            </mc:AlternateContent>
          </a:graphicData>
        </a:graphic>
      </p:graphicFrame>
    </p:spTree>
    <p:custDataLst>
      <p:tags r:id="rId3"/>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63"/>
                                        </p:tgtEl>
                                        <p:attrNameLst>
                                          <p:attrName>style.visibility</p:attrName>
                                        </p:attrNameLst>
                                      </p:cBhvr>
                                      <p:to>
                                        <p:strVal val="visible"/>
                                      </p:to>
                                    </p:set>
                                    <p:animEffect transition="in" filter="fade">
                                      <p:cBhvr>
                                        <p:cTn id="20" dur="2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6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3317240" cy="398780"/>
          </a:xfrm>
          <a:prstGeom prst="rect">
            <a:avLst/>
          </a:prstGeom>
          <a:noFill/>
        </p:spPr>
        <p:txBody>
          <a:bodyPr wrap="none" rtlCol="0">
            <a:spAutoFit/>
          </a:bodyPr>
          <a:lstStyle/>
          <a:p>
            <a:r>
              <a:rPr lang="en-US" altLang="zh-CN" sz="2000" dirty="0">
                <a:latin typeface="方正兰亭细黑_GBK" panose="02000000000000000000" pitchFamily="2" charset="-122"/>
                <a:ea typeface="方正兰亭细黑_GBK" panose="02000000000000000000" pitchFamily="2" charset="-122"/>
                <a:sym typeface="+mn-ea"/>
              </a:rPr>
              <a:t>WEB</a:t>
            </a:r>
            <a:r>
              <a:rPr lang="zh-CN" altLang="en-US" sz="2000" dirty="0">
                <a:latin typeface="方正兰亭细黑_GBK" panose="02000000000000000000" pitchFamily="2" charset="-122"/>
                <a:ea typeface="方正兰亭细黑_GBK" panose="02000000000000000000" pitchFamily="2" charset="-122"/>
                <a:sym typeface="+mn-ea"/>
              </a:rPr>
              <a:t>端</a:t>
            </a:r>
            <a:r>
              <a:rPr lang="zh-CN" altLang="en-US" sz="2000" dirty="0">
                <a:latin typeface="方正兰亭细黑_GBK" panose="02000000000000000000" pitchFamily="2" charset="-122"/>
                <a:ea typeface="方正兰亭细黑_GBK" panose="02000000000000000000" pitchFamily="2" charset="-122"/>
                <a:sym typeface="+mn-ea"/>
              </a:rPr>
              <a:t>系统功能模块结构图</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63" name="TextBox 62"/>
          <p:cNvSpPr txBox="1"/>
          <p:nvPr/>
        </p:nvSpPr>
        <p:spPr>
          <a:xfrm>
            <a:off x="10609990" y="6382589"/>
            <a:ext cx="877163" cy="369332"/>
          </a:xfrm>
          <a:prstGeom prst="rect">
            <a:avLst/>
          </a:prstGeom>
          <a:noFill/>
        </p:spPr>
        <p:txBody>
          <a:bodyPr wrap="none" rtlCol="0">
            <a:spAutoFit/>
          </a:bodyPr>
          <a:lstStyle/>
          <a:p>
            <a:r>
              <a:rPr lang="zh-CN" altLang="en-US" dirty="0" smtClean="0"/>
              <a:t>延时符</a:t>
            </a:r>
            <a:endParaRPr lang="zh-CN" altLang="en-US" dirty="0"/>
          </a:p>
        </p:txBody>
      </p:sp>
      <p:graphicFrame>
        <p:nvGraphicFramePr>
          <p:cNvPr id="-2147482594" name="对象 32"/>
          <p:cNvGraphicFramePr/>
          <p:nvPr/>
        </p:nvGraphicFramePr>
        <p:xfrm>
          <a:off x="514985" y="998220"/>
          <a:ext cx="7981315" cy="3734435"/>
        </p:xfrm>
        <a:graphic>
          <a:graphicData uri="http://schemas.openxmlformats.org/presentationml/2006/ole">
            <mc:AlternateContent xmlns:mc="http://schemas.openxmlformats.org/markup-compatibility/2006">
              <mc:Choice xmlns:v="urn:schemas-microsoft-com:vml" Requires="v">
                <p:oleObj spid="_x0000_s3076" name="" r:id="rId1" imgW="6082665" imgH="3168015" progId="Visio.Drawing.15">
                  <p:embed/>
                </p:oleObj>
              </mc:Choice>
              <mc:Fallback>
                <p:oleObj name="" r:id="rId1" imgW="6082665" imgH="3168015" progId="Visio.Drawing.15">
                  <p:embed/>
                  <p:pic>
                    <p:nvPicPr>
                      <p:cNvPr id="0" name="图片 3075"/>
                      <p:cNvPicPr/>
                      <p:nvPr/>
                    </p:nvPicPr>
                    <p:blipFill>
                      <a:blip r:embed="rId2"/>
                      <a:stretch>
                        <a:fillRect/>
                      </a:stretch>
                    </p:blipFill>
                    <p:spPr>
                      <a:xfrm>
                        <a:off x="514985" y="998220"/>
                        <a:ext cx="7981315" cy="3734435"/>
                      </a:xfrm>
                      <a:prstGeom prst="rect">
                        <a:avLst/>
                      </a:prstGeom>
                      <a:noFill/>
                      <a:ln w="38100">
                        <a:noFill/>
                        <a:miter/>
                      </a:ln>
                    </p:spPr>
                  </p:pic>
                </p:oleObj>
              </mc:Fallback>
            </mc:AlternateContent>
          </a:graphicData>
        </a:graphic>
      </p:graphicFrame>
    </p:spTree>
    <p:custDataLst>
      <p:tags r:id="rId3"/>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63"/>
                                        </p:tgtEl>
                                        <p:attrNameLst>
                                          <p:attrName>style.visibility</p:attrName>
                                        </p:attrNameLst>
                                      </p:cBhvr>
                                      <p:to>
                                        <p:strVal val="visible"/>
                                      </p:to>
                                    </p:set>
                                    <p:animEffect transition="in" filter="fade">
                                      <p:cBhvr>
                                        <p:cTn id="20" dur="2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6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2974340" cy="39878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树莓派读</a:t>
            </a:r>
            <a:r>
              <a:rPr lang="en-US" altLang="zh-CN" sz="2000" spc="300" dirty="0">
                <a:latin typeface="方正兰亭细黑_GBK" panose="02000000000000000000" pitchFamily="2" charset="-122"/>
                <a:ea typeface="方正兰亭细黑_GBK" panose="02000000000000000000" pitchFamily="2" charset="-122"/>
              </a:rPr>
              <a:t>RFID</a:t>
            </a:r>
            <a:r>
              <a:rPr lang="zh-CN" altLang="en-US" sz="2000" spc="300" dirty="0">
                <a:latin typeface="方正兰亭细黑_GBK" panose="02000000000000000000" pitchFamily="2" charset="-122"/>
                <a:ea typeface="方正兰亭细黑_GBK" panose="02000000000000000000" pitchFamily="2" charset="-122"/>
              </a:rPr>
              <a:t>卡</a:t>
            </a:r>
            <a:r>
              <a:rPr lang="zh-CN" altLang="en-US" sz="2000" spc="300" dirty="0">
                <a:latin typeface="方正兰亭细黑_GBK" panose="02000000000000000000" pitchFamily="2" charset="-122"/>
                <a:ea typeface="方正兰亭细黑_GBK" panose="02000000000000000000" pitchFamily="2" charset="-122"/>
              </a:rPr>
              <a:t>程序</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63" name="TextBox 62"/>
          <p:cNvSpPr txBox="1"/>
          <p:nvPr/>
        </p:nvSpPr>
        <p:spPr>
          <a:xfrm>
            <a:off x="10609990" y="6382589"/>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100" name="文本框 99"/>
          <p:cNvSpPr txBox="1"/>
          <p:nvPr/>
        </p:nvSpPr>
        <p:spPr>
          <a:xfrm>
            <a:off x="1127125" y="1602740"/>
            <a:ext cx="6889115" cy="1938020"/>
          </a:xfrm>
          <a:prstGeom prst="rect">
            <a:avLst/>
          </a:prstGeom>
          <a:noFill/>
          <a:ln w="9525">
            <a:noFill/>
          </a:ln>
        </p:spPr>
        <p:txBody>
          <a:bodyPr wrap="square">
            <a:spAutoFit/>
          </a:bodyPr>
          <a:p>
            <a:pPr indent="0"/>
            <a:r>
              <a:rPr lang="zh-CN" altLang="en-US" sz="2000" b="0">
                <a:ln/>
                <a:solidFill>
                  <a:schemeClr val="tx1"/>
                </a:solidFill>
                <a:effectLst/>
                <a:latin typeface="宋体" panose="02010600030101010101" pitchFamily="2" charset="-122"/>
                <a:ea typeface="宋体" panose="02010600030101010101" pitchFamily="2" charset="-122"/>
                <a:cs typeface="宋体" panose="02010600030101010101" pitchFamily="2" charset="-122"/>
              </a:rPr>
              <a:t>通过</a:t>
            </a:r>
            <a:r>
              <a:rPr lang="en-US" altLang="zh-CN" sz="2000" b="0">
                <a:ln/>
                <a:solidFill>
                  <a:schemeClr val="tx1"/>
                </a:solidFill>
                <a:effectLst/>
                <a:latin typeface="宋体" panose="02010600030101010101" pitchFamily="2" charset="-122"/>
                <a:ea typeface="宋体" panose="02010600030101010101" pitchFamily="2" charset="-122"/>
                <a:cs typeface="宋体" panose="02010600030101010101" pitchFamily="2" charset="-122"/>
              </a:rPr>
              <a:t>RXTX</a:t>
            </a:r>
            <a:r>
              <a:rPr lang="zh-CN" altLang="en-US" sz="2000" b="0">
                <a:ln/>
                <a:solidFill>
                  <a:schemeClr val="tx1"/>
                </a:solidFill>
                <a:effectLst/>
                <a:latin typeface="宋体" panose="02010600030101010101" pitchFamily="2" charset="-122"/>
                <a:ea typeface="宋体" panose="02010600030101010101" pitchFamily="2" charset="-122"/>
                <a:cs typeface="宋体" panose="02010600030101010101" pitchFamily="2" charset="-122"/>
              </a:rPr>
              <a:t>串口读取工具包读取树莓派的串口传来的</a:t>
            </a:r>
            <a:r>
              <a:rPr lang="en-US" altLang="zh-CN" sz="2000" b="0">
                <a:ln/>
                <a:solidFill>
                  <a:schemeClr val="tx1"/>
                </a:solidFill>
                <a:effectLst/>
                <a:latin typeface="Times New Roman" panose="02020603050405020304" charset="0"/>
                <a:ea typeface="Times New Roman" panose="02020603050405020304" charset="0"/>
                <a:cs typeface="Times New Roman" panose="02020603050405020304" charset="0"/>
              </a:rPr>
              <a:t>RFID</a:t>
            </a:r>
            <a:r>
              <a:rPr lang="zh-CN" altLang="en-US" sz="2000" b="0">
                <a:ln/>
                <a:solidFill>
                  <a:schemeClr val="tx1"/>
                </a:solidFill>
                <a:effectLst/>
                <a:latin typeface="宋体" panose="02010600030101010101" pitchFamily="2" charset="-122"/>
                <a:ea typeface="宋体" panose="02010600030101010101" pitchFamily="2" charset="-122"/>
                <a:cs typeface="宋体" panose="02010600030101010101" pitchFamily="2" charset="-122"/>
              </a:rPr>
              <a:t>信号，并将其转成可识别的十六进制字符串，通过</a:t>
            </a:r>
            <a:r>
              <a:rPr lang="en-US" altLang="zh-CN" sz="2000" b="0">
                <a:ln/>
                <a:solidFill>
                  <a:schemeClr val="tx1"/>
                </a:solidFill>
                <a:effectLst/>
                <a:latin typeface="Times New Roman" panose="02020603050405020304" charset="0"/>
                <a:ea typeface="Times New Roman" panose="02020603050405020304" charset="0"/>
                <a:cs typeface="Times New Roman" panose="02020603050405020304" charset="0"/>
              </a:rPr>
              <a:t>HTTP</a:t>
            </a:r>
            <a:r>
              <a:rPr lang="zh-CN" altLang="en-US" sz="2000" b="0">
                <a:ln/>
                <a:solidFill>
                  <a:schemeClr val="tx1"/>
                </a:solidFill>
                <a:effectLst/>
                <a:latin typeface="宋体" panose="02010600030101010101" pitchFamily="2" charset="-122"/>
                <a:ea typeface="宋体" panose="02010600030101010101" pitchFamily="2" charset="-122"/>
                <a:cs typeface="宋体" panose="02010600030101010101" pitchFamily="2" charset="-122"/>
              </a:rPr>
              <a:t>协议将读取到的信息发送到</a:t>
            </a:r>
            <a:r>
              <a:rPr lang="en-US" altLang="zh-CN" sz="2000" b="0">
                <a:ln/>
                <a:solidFill>
                  <a:schemeClr val="tx1"/>
                </a:solidFill>
                <a:effectLst/>
                <a:latin typeface="Times New Roman" panose="02020603050405020304" charset="0"/>
                <a:ea typeface="Times New Roman" panose="02020603050405020304" charset="0"/>
                <a:cs typeface="Times New Roman" panose="02020603050405020304" charset="0"/>
              </a:rPr>
              <a:t>web</a:t>
            </a:r>
            <a:r>
              <a:rPr lang="zh-CN" altLang="en-US" sz="2000" b="0">
                <a:ln/>
                <a:solidFill>
                  <a:schemeClr val="tx1"/>
                </a:solidFill>
                <a:effectLst/>
                <a:latin typeface="宋体" panose="02010600030101010101" pitchFamily="2" charset="-122"/>
                <a:ea typeface="宋体" panose="02010600030101010101" pitchFamily="2" charset="-122"/>
                <a:cs typeface="宋体" panose="02010600030101010101" pitchFamily="2" charset="-122"/>
              </a:rPr>
              <a:t>端树莓派访问接口。然后</a:t>
            </a:r>
            <a:r>
              <a:rPr lang="en-US" altLang="zh-CN" sz="2000" b="0">
                <a:ln/>
                <a:solidFill>
                  <a:schemeClr val="tx1"/>
                </a:solidFill>
                <a:effectLst/>
                <a:latin typeface="Times New Roman" panose="02020603050405020304" charset="0"/>
                <a:ea typeface="Times New Roman" panose="02020603050405020304" charset="0"/>
                <a:cs typeface="Times New Roman" panose="02020603050405020304" charset="0"/>
              </a:rPr>
              <a:t>web</a:t>
            </a:r>
            <a:r>
              <a:rPr lang="zh-CN" altLang="en-US" sz="2000" b="0">
                <a:ln/>
                <a:solidFill>
                  <a:schemeClr val="tx1"/>
                </a:solidFill>
                <a:effectLst/>
                <a:latin typeface="宋体" panose="02010600030101010101" pitchFamily="2" charset="-122"/>
                <a:ea typeface="宋体" panose="02010600030101010101" pitchFamily="2" charset="-122"/>
                <a:cs typeface="宋体" panose="02010600030101010101" pitchFamily="2" charset="-122"/>
              </a:rPr>
              <a:t>服务器在处理完成之后，会向树莓派发送操作成功的手环</a:t>
            </a:r>
            <a:r>
              <a:rPr lang="en-US" altLang="zh-CN" sz="2000" b="0">
                <a:ln/>
                <a:solidFill>
                  <a:schemeClr val="tx1"/>
                </a:solidFill>
                <a:effectLst/>
                <a:latin typeface="Times New Roman" panose="02020603050405020304" charset="0"/>
                <a:ea typeface="Times New Roman" panose="02020603050405020304" charset="0"/>
                <a:cs typeface="Times New Roman" panose="02020603050405020304" charset="0"/>
              </a:rPr>
              <a:t>ID</a:t>
            </a:r>
            <a:r>
              <a:rPr lang="zh-CN" altLang="en-US" sz="2000" b="0">
                <a:ln/>
                <a:solidFill>
                  <a:schemeClr val="tx1"/>
                </a:solidFill>
                <a:effectLst/>
                <a:latin typeface="宋体" panose="02010600030101010101" pitchFamily="2" charset="-122"/>
                <a:ea typeface="宋体" panose="02010600030101010101" pitchFamily="2" charset="-122"/>
                <a:cs typeface="宋体" panose="02010600030101010101" pitchFamily="2" charset="-122"/>
              </a:rPr>
              <a:t>，树莓派在收到信息后会执行</a:t>
            </a:r>
            <a:r>
              <a:rPr lang="en-US" altLang="zh-CN" sz="2000" b="0">
                <a:ln/>
                <a:solidFill>
                  <a:schemeClr val="tx1"/>
                </a:solidFill>
                <a:effectLst/>
                <a:latin typeface="Times New Roman" panose="02020603050405020304" charset="0"/>
                <a:ea typeface="Times New Roman" panose="02020603050405020304" charset="0"/>
                <a:cs typeface="Times New Roman" panose="02020603050405020304" charset="0"/>
              </a:rPr>
              <a:t>shell</a:t>
            </a:r>
            <a:r>
              <a:rPr lang="zh-CN" altLang="en-US" sz="2000" b="0">
                <a:ln/>
                <a:solidFill>
                  <a:schemeClr val="tx1"/>
                </a:solidFill>
                <a:effectLst/>
                <a:latin typeface="宋体" panose="02010600030101010101" pitchFamily="2" charset="-122"/>
                <a:ea typeface="宋体" panose="02010600030101010101" pitchFamily="2" charset="-122"/>
                <a:cs typeface="宋体" panose="02010600030101010101" pitchFamily="2" charset="-122"/>
              </a:rPr>
              <a:t>脚本，从而触发语音系统的指令，完成本系统与语音系统的对接。</a:t>
            </a:r>
            <a:endParaRPr lang="zh-CN" altLang="en-US" sz="2000" b="0">
              <a:ln/>
              <a:solidFill>
                <a:schemeClr val="tx1"/>
              </a:solidFill>
              <a:effectLst/>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63"/>
                                        </p:tgtEl>
                                        <p:attrNameLst>
                                          <p:attrName>style.visibility</p:attrName>
                                        </p:attrNameLst>
                                      </p:cBhvr>
                                      <p:to>
                                        <p:strVal val="visible"/>
                                      </p:to>
                                    </p:set>
                                    <p:animEffect transition="in" filter="fade">
                                      <p:cBhvr>
                                        <p:cTn id="20" dur="2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6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0"/>
            <a:ext cx="3779912" cy="5143500"/>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3995936" y="1773787"/>
            <a:ext cx="2428240" cy="768350"/>
          </a:xfrm>
          <a:prstGeom prst="rect">
            <a:avLst/>
          </a:prstGeom>
          <a:noFill/>
        </p:spPr>
        <p:txBody>
          <a:bodyPr wrap="none" rtlCol="0">
            <a:spAutoFit/>
          </a:bodyPr>
          <a:lstStyle/>
          <a:p>
            <a:r>
              <a:rPr lang="zh-CN" altLang="en-US" sz="4400" b="1" dirty="0">
                <a:latin typeface="方正兰亭细黑_GBK" panose="02000000000000000000" pitchFamily="2" charset="-122"/>
                <a:ea typeface="方正兰亭细黑_GBK" panose="02000000000000000000" pitchFamily="2" charset="-122"/>
              </a:rPr>
              <a:t>项目展示</a:t>
            </a:r>
            <a:endParaRPr lang="zh-CN" altLang="en-US" sz="4400" b="1" dirty="0">
              <a:latin typeface="方正兰亭细黑_GBK" panose="02000000000000000000" pitchFamily="2" charset="-122"/>
              <a:ea typeface="方正兰亭细黑_GBK" panose="02000000000000000000" pitchFamily="2" charset="-122"/>
            </a:endParaRPr>
          </a:p>
        </p:txBody>
      </p:sp>
      <p:sp>
        <p:nvSpPr>
          <p:cNvPr id="13" name="TextBox 12"/>
          <p:cNvSpPr txBox="1"/>
          <p:nvPr/>
        </p:nvSpPr>
        <p:spPr>
          <a:xfrm>
            <a:off x="2461912" y="2896649"/>
            <a:ext cx="1101976" cy="307777"/>
          </a:xfrm>
          <a:prstGeom prst="rect">
            <a:avLst/>
          </a:prstGeom>
          <a:noFill/>
        </p:spPr>
        <p:txBody>
          <a:bodyPr wrap="square" lIns="0" tIns="0" rIns="0" bIns="0"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第四部分</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KSO_Shape"/>
            <p:cNvSpPr/>
            <p:nvPr/>
          </p:nvSpPr>
          <p:spPr bwMode="auto">
            <a:xfrm>
              <a:off x="2573935" y="1804771"/>
              <a:ext cx="695127" cy="590855"/>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rgbClr val="1A3F6C"/>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6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p:tgtEl>
                                          <p:spTgt spid="15"/>
                                        </p:tgtEl>
                                        <p:attrNameLst>
                                          <p:attrName>ppt_x</p:attrName>
                                        </p:attrNameLst>
                                      </p:cBhvr>
                                      <p:tavLst>
                                        <p:tav tm="0">
                                          <p:val>
                                            <p:strVal val="#ppt_x+#ppt_w*1.125000"/>
                                          </p:val>
                                        </p:tav>
                                        <p:tav tm="100000">
                                          <p:val>
                                            <p:strVal val="#ppt_x"/>
                                          </p:val>
                                        </p:tav>
                                      </p:tavLst>
                                    </p:anim>
                                    <p:animEffect transition="in" filter="wipe(left)">
                                      <p:cBhvr>
                                        <p:cTn id="8" dur="500"/>
                                        <p:tgtEl>
                                          <p:spTgt spid="15"/>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left)">
                                      <p:cBhvr>
                                        <p:cTn id="13" dur="500"/>
                                        <p:tgtEl>
                                          <p:spTgt spid="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childTnLst>
                          </p:cTn>
                        </p:par>
                        <p:par>
                          <p:cTn id="18" fill="hold">
                            <p:stCondLst>
                              <p:cond delay="1000"/>
                            </p:stCondLst>
                            <p:childTnLst>
                              <p:par>
                                <p:cTn id="19" presetID="47" presetClass="entr" presetSubtype="0"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anim calcmode="lin" valueType="num">
                                      <p:cBhvr>
                                        <p:cTn id="22" dur="500" fill="hold"/>
                                        <p:tgtEl>
                                          <p:spTgt spid="13"/>
                                        </p:tgtEl>
                                        <p:attrNameLst>
                                          <p:attrName>ppt_x</p:attrName>
                                        </p:attrNameLst>
                                      </p:cBhvr>
                                      <p:tavLst>
                                        <p:tav tm="0">
                                          <p:val>
                                            <p:strVal val="#ppt_x"/>
                                          </p:val>
                                        </p:tav>
                                        <p:tav tm="100000">
                                          <p:val>
                                            <p:strVal val="#ppt_x"/>
                                          </p:val>
                                        </p:tav>
                                      </p:tavLst>
                                    </p:anim>
                                    <p:anim calcmode="lin" valueType="num">
                                      <p:cBhvr>
                                        <p:cTn id="23"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 grpId="0"/>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2915816" y="555527"/>
            <a:ext cx="3552056" cy="1410579"/>
          </a:xfrm>
          <a:prstGeom prst="rect">
            <a:avLst/>
          </a:prstGeom>
        </p:spPr>
        <p:txBody>
          <a:bodyPr wrap="square">
            <a:spAutoFit/>
          </a:bodyPr>
          <a:lstStyle/>
          <a:p>
            <a:pPr>
              <a:lnSpc>
                <a:spcPct val="150000"/>
              </a:lnSpc>
            </a:pPr>
            <a:r>
              <a:rPr lang="en-US" altLang="zh-CN" sz="6600" dirty="0" smtClean="0">
                <a:solidFill>
                  <a:srgbClr val="C00000"/>
                </a:solidFill>
                <a:latin typeface="Impact" panose="020B0806030902050204" pitchFamily="34" charset="0"/>
                <a:ea typeface="微软雅黑" panose="020B0503020204020204" pitchFamily="34" charset="-122"/>
              </a:rPr>
              <a:t>THANKS!</a:t>
            </a:r>
            <a:endParaRPr lang="zh-CN" altLang="en-US" sz="6600" b="0" dirty="0" smtClean="0">
              <a:solidFill>
                <a:srgbClr val="C00000"/>
              </a:solidFill>
              <a:latin typeface="Impact" panose="020B0806030902050204" pitchFamily="34" charset="0"/>
              <a:ea typeface="微软雅黑" panose="020B0503020204020204" pitchFamily="34" charset="-122"/>
            </a:endParaRPr>
          </a:p>
        </p:txBody>
      </p:sp>
      <p:sp>
        <p:nvSpPr>
          <p:cNvPr id="25" name="矩形 24"/>
          <p:cNvSpPr/>
          <p:nvPr/>
        </p:nvSpPr>
        <p:spPr>
          <a:xfrm>
            <a:off x="1331640" y="1995686"/>
            <a:ext cx="6436704" cy="2011680"/>
          </a:xfrm>
          <a:prstGeom prst="rect">
            <a:avLst/>
          </a:prstGeom>
        </p:spPr>
        <p:txBody>
          <a:bodyPr wrap="square">
            <a:spAutoFit/>
          </a:bodyPr>
          <a:lstStyle/>
          <a:p>
            <a:pPr>
              <a:lnSpc>
                <a:spcPct val="150000"/>
              </a:lnSpc>
              <a:defRPr/>
            </a:pPr>
            <a:r>
              <a:rPr lang="zh-CN" altLang="en-US" sz="1400" kern="0" dirty="0" smtClean="0">
                <a:solidFill>
                  <a:srgbClr val="414455"/>
                </a:solidFill>
                <a:latin typeface="微软雅黑" panose="020B0503020204020204" pitchFamily="34" charset="-122"/>
                <a:ea typeface="微软雅黑" panose="020B0503020204020204" pitchFamily="34" charset="-122"/>
              </a:rPr>
              <a:t>         大学生活即将结束，在此，我要感谢所有教导我的老师和陪伴我一齐成长的同学，他们在我的大学生涯给予了很大的帮助。本论文能够顺利完成，要特别感谢我的导师杨慧炯老师，</a:t>
            </a:r>
            <a:r>
              <a:rPr lang="zh-CN" altLang="en-US" sz="1400" kern="0" dirty="0" smtClean="0">
                <a:solidFill>
                  <a:srgbClr val="414455"/>
                </a:solidFill>
                <a:latin typeface="微软雅黑" panose="020B0503020204020204" pitchFamily="34" charset="-122"/>
                <a:ea typeface="微软雅黑" panose="020B0503020204020204" pitchFamily="34" charset="-122"/>
                <a:sym typeface="+mn-ea"/>
              </a:rPr>
              <a:t>杨慧炯</a:t>
            </a:r>
            <a:r>
              <a:rPr lang="zh-CN" altLang="en-US" sz="1400" dirty="0">
                <a:solidFill>
                  <a:srgbClr val="414455"/>
                </a:solidFill>
                <a:latin typeface="微软雅黑" panose="020B0503020204020204" pitchFamily="34" charset="-122"/>
                <a:ea typeface="微软雅黑" panose="020B0503020204020204" pitchFamily="34" charset="-122"/>
              </a:rPr>
              <a:t>老师对该论文从选题，构思到最后定稿的各个环节给予细心指引与教导</a:t>
            </a:r>
            <a:r>
              <a:rPr lang="en-US" altLang="zh-CN" sz="1400" dirty="0">
                <a:solidFill>
                  <a:srgbClr val="414455"/>
                </a:solidFill>
                <a:latin typeface="微软雅黑" panose="020B0503020204020204" pitchFamily="34" charset="-122"/>
                <a:ea typeface="微软雅黑" panose="020B0503020204020204" pitchFamily="34" charset="-122"/>
              </a:rPr>
              <a:t>,</a:t>
            </a:r>
            <a:r>
              <a:rPr lang="zh-CN" altLang="en-US" sz="1400" dirty="0">
                <a:solidFill>
                  <a:srgbClr val="414455"/>
                </a:solidFill>
                <a:latin typeface="微软雅黑" panose="020B0503020204020204" pitchFamily="34" charset="-122"/>
                <a:ea typeface="微软雅黑" panose="020B0503020204020204" pitchFamily="34" charset="-122"/>
              </a:rPr>
              <a:t>使我得以最终完成毕业论文</a:t>
            </a:r>
            <a:r>
              <a:rPr lang="zh-CN" altLang="en-US" sz="1400" dirty="0" smtClean="0">
                <a:solidFill>
                  <a:srgbClr val="414455"/>
                </a:solidFill>
                <a:latin typeface="微软雅黑" panose="020B0503020204020204" pitchFamily="34" charset="-122"/>
                <a:ea typeface="微软雅黑" panose="020B0503020204020204" pitchFamily="34" charset="-122"/>
              </a:rPr>
              <a:t>设计！</a:t>
            </a:r>
            <a:endParaRPr lang="en-US" altLang="zh-CN" sz="1400" dirty="0" smtClean="0">
              <a:solidFill>
                <a:srgbClr val="414455"/>
              </a:solidFill>
              <a:latin typeface="微软雅黑" panose="020B0503020204020204" pitchFamily="34" charset="-122"/>
              <a:ea typeface="微软雅黑" panose="020B0503020204020204" pitchFamily="34" charset="-122"/>
            </a:endParaRPr>
          </a:p>
          <a:p>
            <a:pPr>
              <a:lnSpc>
                <a:spcPct val="150000"/>
              </a:lnSpc>
              <a:defRPr/>
            </a:pPr>
            <a:r>
              <a:rPr lang="en-US" altLang="zh-CN" sz="1400" dirty="0">
                <a:solidFill>
                  <a:srgbClr val="414455"/>
                </a:solidFill>
                <a:latin typeface="微软雅黑" panose="020B0503020204020204" pitchFamily="34" charset="-122"/>
                <a:ea typeface="微软雅黑" panose="020B0503020204020204" pitchFamily="34" charset="-122"/>
              </a:rPr>
              <a:t> </a:t>
            </a:r>
            <a:r>
              <a:rPr lang="en-US" altLang="zh-CN" sz="1400" dirty="0" smtClean="0">
                <a:solidFill>
                  <a:srgbClr val="414455"/>
                </a:solidFill>
                <a:latin typeface="微软雅黑" panose="020B0503020204020204" pitchFamily="34" charset="-122"/>
                <a:ea typeface="微软雅黑" panose="020B0503020204020204" pitchFamily="34" charset="-122"/>
              </a:rPr>
              <a:t>       </a:t>
            </a:r>
            <a:r>
              <a:rPr lang="zh-CN" altLang="en-US" sz="1400" dirty="0" smtClean="0">
                <a:solidFill>
                  <a:srgbClr val="414455"/>
                </a:solidFill>
                <a:latin typeface="微软雅黑" panose="020B0503020204020204" pitchFamily="34" charset="-122"/>
                <a:ea typeface="微软雅黑" panose="020B0503020204020204" pitchFamily="34" charset="-122"/>
              </a:rPr>
              <a:t>最后</a:t>
            </a:r>
            <a:r>
              <a:rPr lang="zh-CN" altLang="en-US" sz="1400" dirty="0">
                <a:solidFill>
                  <a:srgbClr val="414455"/>
                </a:solidFill>
                <a:latin typeface="微软雅黑" panose="020B0503020204020204" pitchFamily="34" charset="-122"/>
                <a:ea typeface="微软雅黑" panose="020B0503020204020204" pitchFamily="34" charset="-122"/>
              </a:rPr>
              <a:t>，我要向百忙之中抽时间对本文进行审阅，评议和参与本人论文答辩的各位老师表示</a:t>
            </a:r>
            <a:r>
              <a:rPr lang="zh-CN" altLang="en-US" sz="1400" dirty="0" smtClean="0">
                <a:solidFill>
                  <a:srgbClr val="414455"/>
                </a:solidFill>
                <a:latin typeface="微软雅黑" panose="020B0503020204020204" pitchFamily="34" charset="-122"/>
                <a:ea typeface="微软雅黑" panose="020B0503020204020204" pitchFamily="34" charset="-122"/>
              </a:rPr>
              <a:t>感谢</a:t>
            </a:r>
            <a:r>
              <a:rPr lang="zh-CN" altLang="en-US" sz="1400" dirty="0">
                <a:solidFill>
                  <a:srgbClr val="414455"/>
                </a:solidFill>
                <a:latin typeface="微软雅黑" panose="020B0503020204020204" pitchFamily="34" charset="-122"/>
                <a:ea typeface="微软雅黑" panose="020B0503020204020204" pitchFamily="34" charset="-122"/>
              </a:rPr>
              <a:t>！</a:t>
            </a:r>
            <a:endParaRPr lang="zh-CN" altLang="en-US" sz="1400" kern="0" dirty="0">
              <a:solidFill>
                <a:srgbClr val="414455"/>
              </a:solidFill>
              <a:latin typeface="微软雅黑" panose="020B0503020204020204" pitchFamily="34" charset="-122"/>
              <a:ea typeface="微软雅黑" panose="020B0503020204020204" pitchFamily="34" charset="-122"/>
            </a:endParaRPr>
          </a:p>
        </p:txBody>
      </p:sp>
      <p:sp>
        <p:nvSpPr>
          <p:cNvPr id="26" name="矩形 25"/>
          <p:cNvSpPr/>
          <p:nvPr/>
        </p:nvSpPr>
        <p:spPr>
          <a:xfrm>
            <a:off x="3070008" y="4088350"/>
            <a:ext cx="3048000" cy="499624"/>
          </a:xfrm>
          <a:prstGeom prst="rect">
            <a:avLst/>
          </a:prstGeom>
        </p:spPr>
        <p:txBody>
          <a:bodyPr wrap="square">
            <a:spAutoFit/>
          </a:bodyPr>
          <a:lstStyle/>
          <a:p>
            <a:pPr>
              <a:lnSpc>
                <a:spcPct val="150000"/>
              </a:lnSpc>
            </a:pPr>
            <a:r>
              <a:rPr lang="zh-CN" altLang="en-US" sz="2000" b="0" dirty="0" smtClean="0">
                <a:solidFill>
                  <a:schemeClr val="tx1">
                    <a:lumMod val="85000"/>
                    <a:lumOff val="15000"/>
                  </a:schemeClr>
                </a:solidFill>
                <a:latin typeface="微软雅黑" panose="020B0503020204020204" pitchFamily="34" charset="-122"/>
                <a:ea typeface="微软雅黑" panose="020B0503020204020204" pitchFamily="34" charset="-122"/>
              </a:rPr>
              <a:t>恳请各位老师批评指正</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b="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908957" y="206330"/>
            <a:ext cx="1069524"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感谢语</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8" name="TextBox 7"/>
          <p:cNvSpPr txBox="1"/>
          <p:nvPr/>
        </p:nvSpPr>
        <p:spPr>
          <a:xfrm>
            <a:off x="2907217" y="267886"/>
            <a:ext cx="1138453" cy="338554"/>
          </a:xfrm>
          <a:prstGeom prst="rect">
            <a:avLst/>
          </a:prstGeom>
          <a:noFill/>
        </p:spPr>
        <p:txBody>
          <a:bodyPr wrap="none" rtlCol="0">
            <a:spAutoFit/>
          </a:bodyPr>
          <a:lstStyle/>
          <a:p>
            <a:pPr algn="ctr"/>
            <a:r>
              <a:rPr lang="en-US" altLang="zh-CN" sz="1600" dirty="0" smtClean="0">
                <a:solidFill>
                  <a:srgbClr val="C00000"/>
                </a:solidFill>
                <a:latin typeface="Kozuka Gothic Pro R" pitchFamily="34" charset="-128"/>
                <a:ea typeface="Kozuka Gothic Pro R" pitchFamily="34" charset="-128"/>
              </a:rPr>
              <a:t>Thank you</a:t>
            </a:r>
            <a:endParaRPr lang="zh-CN" altLang="en-US" sz="1600" dirty="0">
              <a:solidFill>
                <a:srgbClr val="C00000"/>
              </a:solidFill>
              <a:latin typeface="Kozuka Gothic Pro R" pitchFamily="34" charset="-128"/>
              <a:ea typeface="Kozuka Gothic Pro R" pitchFamily="34" charset="-128"/>
            </a:endParaRPr>
          </a:p>
        </p:txBody>
      </p:sp>
      <p:cxnSp>
        <p:nvCxnSpPr>
          <p:cNvPr id="9" name="直接连接符 8"/>
          <p:cNvCxnSpPr/>
          <p:nvPr/>
        </p:nvCxnSpPr>
        <p:spPr>
          <a:xfrm>
            <a:off x="2307128"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300"/>
                                        <p:tgtEl>
                                          <p:spTgt spid="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300"/>
                                        <p:tgtEl>
                                          <p:spTgt spid="6"/>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p:tgtEl>
                                          <p:spTgt spid="7"/>
                                        </p:tgtEl>
                                        <p:attrNameLst>
                                          <p:attrName>ppt_x</p:attrName>
                                        </p:attrNameLst>
                                      </p:cBhvr>
                                      <p:tavLst>
                                        <p:tav tm="0">
                                          <p:val>
                                            <p:strVal val="#ppt_x-#ppt_w*1.125000"/>
                                          </p:val>
                                        </p:tav>
                                        <p:tav tm="100000">
                                          <p:val>
                                            <p:strVal val="#ppt_x"/>
                                          </p:val>
                                        </p:tav>
                                      </p:tavLst>
                                    </p:anim>
                                    <p:animEffect transition="in" filter="wipe(right)">
                                      <p:cBhvr>
                                        <p:cTn id="16" dur="500"/>
                                        <p:tgtEl>
                                          <p:spTgt spid="7"/>
                                        </p:tgtEl>
                                      </p:cBhvr>
                                    </p:animEffect>
                                  </p:childTnLst>
                                </p:cTn>
                              </p:par>
                              <p:par>
                                <p:cTn id="17" presetID="12" presetClass="entr" presetSubtype="8"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p:tgtEl>
                                          <p:spTgt spid="9"/>
                                        </p:tgtEl>
                                        <p:attrNameLst>
                                          <p:attrName>ppt_x</p:attrName>
                                        </p:attrNameLst>
                                      </p:cBhvr>
                                      <p:tavLst>
                                        <p:tav tm="0">
                                          <p:val>
                                            <p:strVal val="#ppt_x-#ppt_w*1.125000"/>
                                          </p:val>
                                        </p:tav>
                                        <p:tav tm="100000">
                                          <p:val>
                                            <p:strVal val="#ppt_x"/>
                                          </p:val>
                                        </p:tav>
                                      </p:tavLst>
                                    </p:anim>
                                    <p:animEffect transition="in" filter="wipe(right)">
                                      <p:cBhvr>
                                        <p:cTn id="20" dur="500"/>
                                        <p:tgtEl>
                                          <p:spTgt spid="9"/>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p:tgtEl>
                                          <p:spTgt spid="8"/>
                                        </p:tgtEl>
                                        <p:attrNameLst>
                                          <p:attrName>ppt_x</p:attrName>
                                        </p:attrNameLst>
                                      </p:cBhvr>
                                      <p:tavLst>
                                        <p:tav tm="0">
                                          <p:val>
                                            <p:strVal val="#ppt_x-#ppt_w*1.125000"/>
                                          </p:val>
                                        </p:tav>
                                        <p:tav tm="100000">
                                          <p:val>
                                            <p:strVal val="#ppt_x"/>
                                          </p:val>
                                        </p:tav>
                                      </p:tavLst>
                                    </p:anim>
                                    <p:animEffect transition="in" filter="wipe(right)">
                                      <p:cBhvr>
                                        <p:cTn id="24" dur="500"/>
                                        <p:tgtEl>
                                          <p:spTgt spid="8"/>
                                        </p:tgtEl>
                                      </p:cBhvr>
                                    </p:animEffect>
                                  </p:childTnLst>
                                </p:cTn>
                              </p:par>
                            </p:childTnLst>
                          </p:cTn>
                        </p:par>
                        <p:par>
                          <p:cTn id="25" fill="hold">
                            <p:stCondLst>
                              <p:cond delay="1500"/>
                            </p:stCondLst>
                            <p:childTnLst>
                              <p:par>
                                <p:cTn id="26" presetID="17" presetClass="entr" presetSubtype="1" fill="hold" grpId="0" nodeType="afterEffect">
                                  <p:stCondLst>
                                    <p:cond delay="0"/>
                                  </p:stCondLst>
                                  <p:iterate type="lt">
                                    <p:tmPct val="40000"/>
                                  </p:iterate>
                                  <p:childTnLst>
                                    <p:set>
                                      <p:cBhvr>
                                        <p:cTn id="27" dur="1" fill="hold">
                                          <p:stCondLst>
                                            <p:cond delay="0"/>
                                          </p:stCondLst>
                                        </p:cTn>
                                        <p:tgtEl>
                                          <p:spTgt spid="24"/>
                                        </p:tgtEl>
                                        <p:attrNameLst>
                                          <p:attrName>style.visibility</p:attrName>
                                        </p:attrNameLst>
                                      </p:cBhvr>
                                      <p:to>
                                        <p:strVal val="visible"/>
                                      </p:to>
                                    </p:set>
                                    <p:anim calcmode="lin" valueType="num">
                                      <p:cBhvr>
                                        <p:cTn id="28" dur="250" fill="hold"/>
                                        <p:tgtEl>
                                          <p:spTgt spid="24"/>
                                        </p:tgtEl>
                                        <p:attrNameLst>
                                          <p:attrName>ppt_x</p:attrName>
                                        </p:attrNameLst>
                                      </p:cBhvr>
                                      <p:tavLst>
                                        <p:tav tm="0">
                                          <p:val>
                                            <p:strVal val="#ppt_x"/>
                                          </p:val>
                                        </p:tav>
                                        <p:tav tm="100000">
                                          <p:val>
                                            <p:strVal val="#ppt_x"/>
                                          </p:val>
                                        </p:tav>
                                      </p:tavLst>
                                    </p:anim>
                                    <p:anim calcmode="lin" valueType="num">
                                      <p:cBhvr>
                                        <p:cTn id="29" dur="250" fill="hold"/>
                                        <p:tgtEl>
                                          <p:spTgt spid="24"/>
                                        </p:tgtEl>
                                        <p:attrNameLst>
                                          <p:attrName>ppt_y</p:attrName>
                                        </p:attrNameLst>
                                      </p:cBhvr>
                                      <p:tavLst>
                                        <p:tav tm="0">
                                          <p:val>
                                            <p:strVal val="#ppt_y-#ppt_h/2"/>
                                          </p:val>
                                        </p:tav>
                                        <p:tav tm="100000">
                                          <p:val>
                                            <p:strVal val="#ppt_y"/>
                                          </p:val>
                                        </p:tav>
                                      </p:tavLst>
                                    </p:anim>
                                    <p:anim calcmode="lin" valueType="num">
                                      <p:cBhvr>
                                        <p:cTn id="30" dur="250" fill="hold"/>
                                        <p:tgtEl>
                                          <p:spTgt spid="24"/>
                                        </p:tgtEl>
                                        <p:attrNameLst>
                                          <p:attrName>ppt_w</p:attrName>
                                        </p:attrNameLst>
                                      </p:cBhvr>
                                      <p:tavLst>
                                        <p:tav tm="0">
                                          <p:val>
                                            <p:strVal val="#ppt_w"/>
                                          </p:val>
                                        </p:tav>
                                        <p:tav tm="100000">
                                          <p:val>
                                            <p:strVal val="#ppt_w"/>
                                          </p:val>
                                        </p:tav>
                                      </p:tavLst>
                                    </p:anim>
                                    <p:anim calcmode="lin" valueType="num">
                                      <p:cBhvr>
                                        <p:cTn id="31" dur="250" fill="hold"/>
                                        <p:tgtEl>
                                          <p:spTgt spid="24"/>
                                        </p:tgtEl>
                                        <p:attrNameLst>
                                          <p:attrName>ppt_h</p:attrName>
                                        </p:attrNameLst>
                                      </p:cBhvr>
                                      <p:tavLst>
                                        <p:tav tm="0">
                                          <p:val>
                                            <p:fltVal val="0"/>
                                          </p:val>
                                        </p:tav>
                                        <p:tav tm="100000">
                                          <p:val>
                                            <p:strVal val="#ppt_h"/>
                                          </p:val>
                                        </p:tav>
                                      </p:tavLst>
                                    </p:anim>
                                  </p:childTnLst>
                                </p:cTn>
                              </p:par>
                            </p:childTnLst>
                          </p:cTn>
                        </p:par>
                        <p:par>
                          <p:cTn id="32" fill="hold">
                            <p:stCondLst>
                              <p:cond delay="1650"/>
                            </p:stCondLst>
                            <p:childTnLst>
                              <p:par>
                                <p:cTn id="33" presetID="22" presetClass="entr" presetSubtype="8" fill="hold" grpId="0" nodeType="afterEffect">
                                  <p:stCondLst>
                                    <p:cond delay="0"/>
                                  </p:stCondLst>
                                  <p:iterate type="lt">
                                    <p:tmPct val="30000"/>
                                  </p:iterate>
                                  <p:childTnLst>
                                    <p:set>
                                      <p:cBhvr>
                                        <p:cTn id="34" dur="1" fill="hold">
                                          <p:stCondLst>
                                            <p:cond delay="0"/>
                                          </p:stCondLst>
                                        </p:cTn>
                                        <p:tgtEl>
                                          <p:spTgt spid="25"/>
                                        </p:tgtEl>
                                        <p:attrNameLst>
                                          <p:attrName>style.visibility</p:attrName>
                                        </p:attrNameLst>
                                      </p:cBhvr>
                                      <p:to>
                                        <p:strVal val="visible"/>
                                      </p:to>
                                    </p:set>
                                    <p:animEffect transition="in" filter="wipe(left)">
                                      <p:cBhvr>
                                        <p:cTn id="35" dur="300"/>
                                        <p:tgtEl>
                                          <p:spTgt spid="25"/>
                                        </p:tgtEl>
                                      </p:cBhvr>
                                    </p:animEffect>
                                  </p:childTnLst>
                                </p:cTn>
                              </p:par>
                              <p:par>
                                <p:cTn id="36" presetID="36" presetClass="emph" presetSubtype="0" fill="hold" grpId="1" nodeType="withEffect">
                                  <p:stCondLst>
                                    <p:cond delay="0"/>
                                  </p:stCondLst>
                                  <p:iterate type="lt">
                                    <p:tmPct val="30000"/>
                                  </p:iterate>
                                  <p:childTnLst>
                                    <p:animScale>
                                      <p:cBhvr>
                                        <p:cTn id="37" dur="150" autoRev="1" fill="hold">
                                          <p:stCondLst>
                                            <p:cond delay="0"/>
                                          </p:stCondLst>
                                        </p:cTn>
                                        <p:tgtEl>
                                          <p:spTgt spid="25"/>
                                        </p:tgtEl>
                                      </p:cBhvr>
                                      <p:to x="80000" y="100000"/>
                                    </p:animScale>
                                    <p:anim by="(#ppt_w*0.10)" calcmode="lin" valueType="num">
                                      <p:cBhvr>
                                        <p:cTn id="38" dur="150" autoRev="1" fill="hold">
                                          <p:stCondLst>
                                            <p:cond delay="0"/>
                                          </p:stCondLst>
                                        </p:cTn>
                                        <p:tgtEl>
                                          <p:spTgt spid="25"/>
                                        </p:tgtEl>
                                        <p:attrNameLst>
                                          <p:attrName>ppt_x</p:attrName>
                                        </p:attrNameLst>
                                      </p:cBhvr>
                                    </p:anim>
                                    <p:anim by="(-#ppt_w*0.10)" calcmode="lin" valueType="num">
                                      <p:cBhvr>
                                        <p:cTn id="39" dur="150" autoRev="1" fill="hold">
                                          <p:stCondLst>
                                            <p:cond delay="0"/>
                                          </p:stCondLst>
                                        </p:cTn>
                                        <p:tgtEl>
                                          <p:spTgt spid="25"/>
                                        </p:tgtEl>
                                        <p:attrNameLst>
                                          <p:attrName>ppt_y</p:attrName>
                                        </p:attrNameLst>
                                      </p:cBhvr>
                                    </p:anim>
                                    <p:animRot by="-480000">
                                      <p:cBhvr>
                                        <p:cTn id="40" dur="150" autoRev="1" fill="hold">
                                          <p:stCondLst>
                                            <p:cond delay="0"/>
                                          </p:stCondLst>
                                        </p:cTn>
                                        <p:tgtEl>
                                          <p:spTgt spid="25"/>
                                        </p:tgtEl>
                                        <p:attrNameLst>
                                          <p:attrName>r</p:attrName>
                                        </p:attrNameLst>
                                      </p:cBhvr>
                                    </p:animRot>
                                  </p:childTnLst>
                                </p:cTn>
                              </p:par>
                            </p:childTnLst>
                          </p:cTn>
                        </p:par>
                        <p:par>
                          <p:cTn id="41" fill="hold">
                            <p:stCondLst>
                              <p:cond delay="18780"/>
                            </p:stCondLst>
                            <p:childTnLst>
                              <p:par>
                                <p:cTn id="42" presetID="42" presetClass="entr" presetSubtype="0" fill="hold" grpId="0" nodeType="after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1000"/>
                                        <p:tgtEl>
                                          <p:spTgt spid="26"/>
                                        </p:tgtEl>
                                      </p:cBhvr>
                                    </p:animEffect>
                                    <p:anim calcmode="lin" valueType="num">
                                      <p:cBhvr>
                                        <p:cTn id="45" dur="1000" fill="hold"/>
                                        <p:tgtEl>
                                          <p:spTgt spid="26"/>
                                        </p:tgtEl>
                                        <p:attrNameLst>
                                          <p:attrName>ppt_x</p:attrName>
                                        </p:attrNameLst>
                                      </p:cBhvr>
                                      <p:tavLst>
                                        <p:tav tm="0">
                                          <p:val>
                                            <p:strVal val="#ppt_x"/>
                                          </p:val>
                                        </p:tav>
                                        <p:tav tm="100000">
                                          <p:val>
                                            <p:strVal val="#ppt_x"/>
                                          </p:val>
                                        </p:tav>
                                      </p:tavLst>
                                    </p:anim>
                                    <p:anim calcmode="lin" valueType="num">
                                      <p:cBhvr>
                                        <p:cTn id="4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5" grpId="1"/>
      <p:bldP spid="26" grpId="0"/>
      <p:bldP spid="6" grpId="0" animBg="1"/>
      <p:bldP spid="7"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1747814" y="846409"/>
            <a:ext cx="1870428" cy="1870428"/>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椭圆 3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椭圆 39"/>
          <p:cNvSpPr/>
          <p:nvPr/>
        </p:nvSpPr>
        <p:spPr>
          <a:xfrm>
            <a:off x="1021197" y="3291201"/>
            <a:ext cx="677676" cy="677676"/>
          </a:xfrm>
          <a:prstGeom prst="ellipse">
            <a:avLst/>
          </a:prstGeom>
          <a:solidFill>
            <a:srgbClr val="1A3F6C"/>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898898" y="507680"/>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4870435" y="2666867"/>
            <a:ext cx="301060" cy="301060"/>
            <a:chOff x="304800" y="673100"/>
            <a:chExt cx="4000500" cy="4000500"/>
          </a:xfrm>
          <a:effectLst>
            <a:outerShdw blurRad="381000" dist="152400" dir="8100000" algn="tr" rotWithShape="0">
              <a:prstClr val="black">
                <a:alpha val="70000"/>
              </a:prstClr>
            </a:outerShdw>
          </a:effectLst>
        </p:grpSpPr>
        <p:sp>
          <p:nvSpPr>
            <p:cNvPr id="43" name="同心圆 4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椭圆 6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5" name="组合 64"/>
          <p:cNvGrpSpPr/>
          <p:nvPr/>
        </p:nvGrpSpPr>
        <p:grpSpPr>
          <a:xfrm>
            <a:off x="5339712" y="1315977"/>
            <a:ext cx="623903" cy="623903"/>
            <a:chOff x="304800" y="673100"/>
            <a:chExt cx="4000500" cy="4000500"/>
          </a:xfrm>
          <a:effectLst>
            <a:outerShdw blurRad="317500" dist="190500" dir="8100000" algn="tr" rotWithShape="0">
              <a:prstClr val="black">
                <a:alpha val="50000"/>
              </a:prstClr>
            </a:outerShdw>
          </a:effectLst>
        </p:grpSpPr>
        <p:sp>
          <p:nvSpPr>
            <p:cNvPr id="66" name="同心圆 6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8" name="椭圆 6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a:off x="2680939" y="3364863"/>
            <a:ext cx="219777" cy="219777"/>
            <a:chOff x="304800" y="673100"/>
            <a:chExt cx="4000500" cy="4000500"/>
          </a:xfrm>
          <a:effectLst>
            <a:outerShdw blurRad="381000" dist="152400" dir="8100000" algn="tr" rotWithShape="0">
              <a:prstClr val="black">
                <a:alpha val="70000"/>
              </a:prstClr>
            </a:outerShdw>
          </a:effectLst>
        </p:grpSpPr>
        <p:sp>
          <p:nvSpPr>
            <p:cNvPr id="70" name="同心圆 6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1" name="椭圆 70"/>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32219" y="4349008"/>
            <a:ext cx="287919" cy="287919"/>
            <a:chOff x="304800" y="673100"/>
            <a:chExt cx="4000500" cy="4000500"/>
          </a:xfrm>
          <a:effectLst>
            <a:outerShdw blurRad="381000" dist="152400" dir="8100000" algn="tr" rotWithShape="0">
              <a:prstClr val="black">
                <a:alpha val="70000"/>
              </a:prstClr>
            </a:outerShdw>
          </a:effectLst>
        </p:grpSpPr>
        <p:sp>
          <p:nvSpPr>
            <p:cNvPr id="73" name="同心圆 7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椭圆 7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5" name="椭圆 74"/>
          <p:cNvSpPr/>
          <p:nvPr/>
        </p:nvSpPr>
        <p:spPr>
          <a:xfrm>
            <a:off x="4534785" y="1054817"/>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4549298" y="4510926"/>
            <a:ext cx="137389" cy="13738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7" name="组合 76"/>
          <p:cNvGrpSpPr/>
          <p:nvPr/>
        </p:nvGrpSpPr>
        <p:grpSpPr>
          <a:xfrm>
            <a:off x="3568901" y="3123469"/>
            <a:ext cx="824609" cy="824609"/>
            <a:chOff x="304800" y="673100"/>
            <a:chExt cx="4000500" cy="4000500"/>
          </a:xfrm>
          <a:effectLst>
            <a:outerShdw blurRad="317500" dist="190500" dir="8100000" algn="tr" rotWithShape="0">
              <a:prstClr val="black">
                <a:alpha val="50000"/>
              </a:prstClr>
            </a:outerShdw>
          </a:effectLst>
        </p:grpSpPr>
        <p:sp>
          <p:nvSpPr>
            <p:cNvPr id="78" name="同心圆 7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椭圆 7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TextBox 80"/>
          <p:cNvSpPr txBox="1"/>
          <p:nvPr/>
        </p:nvSpPr>
        <p:spPr>
          <a:xfrm>
            <a:off x="1885522" y="1556658"/>
            <a:ext cx="1630575" cy="492443"/>
          </a:xfrm>
          <a:prstGeom prst="rect">
            <a:avLst/>
          </a:prstGeom>
          <a:noFill/>
          <a:effectLst/>
        </p:spPr>
        <p:txBody>
          <a:bodyPr wrap="none" rtlCol="0">
            <a:spAutoFit/>
          </a:bodyPr>
          <a:lstStyle/>
          <a:p>
            <a:r>
              <a:rPr lang="en-US" altLang="zh-CN" sz="2600" b="1" dirty="0" smtClean="0">
                <a:solidFill>
                  <a:srgbClr val="C00000"/>
                </a:solidFill>
                <a:latin typeface="微软雅黑" panose="020B0503020204020204" pitchFamily="34" charset="-122"/>
                <a:ea typeface="造字工房俊雅锐宋体验版常规体" pitchFamily="50" charset="-122"/>
              </a:rPr>
              <a:t>THANKS</a:t>
            </a:r>
            <a:endParaRPr lang="zh-CN" altLang="en-US" sz="2600" b="1" dirty="0">
              <a:solidFill>
                <a:srgbClr val="C00000"/>
              </a:solidFill>
              <a:latin typeface="微软雅黑" panose="020B0503020204020204" pitchFamily="34" charset="-122"/>
              <a:ea typeface="造字工房俊雅锐宋体验版常规体" pitchFamily="50" charset="-122"/>
            </a:endParaRPr>
          </a:p>
        </p:txBody>
      </p:sp>
      <p:sp>
        <p:nvSpPr>
          <p:cNvPr id="83" name="TextBox 82"/>
          <p:cNvSpPr txBox="1"/>
          <p:nvPr/>
        </p:nvSpPr>
        <p:spPr>
          <a:xfrm>
            <a:off x="6156176" y="3194025"/>
            <a:ext cx="2519680" cy="798830"/>
          </a:xfrm>
          <a:prstGeom prst="rect">
            <a:avLst/>
          </a:prstGeom>
          <a:noFill/>
        </p:spPr>
        <p:txBody>
          <a:bodyPr wrap="none" rtlCol="0">
            <a:spAutoFit/>
          </a:bodyPr>
          <a:lstStyle/>
          <a:p>
            <a:r>
              <a:rPr lang="zh-CN" altLang="en-US" sz="4600" dirty="0" smtClean="0">
                <a:latin typeface="微软雅黑" panose="020B0503020204020204" pitchFamily="34" charset="-122"/>
                <a:ea typeface="微软雅黑" panose="020B0503020204020204" pitchFamily="34" charset="-122"/>
              </a:rPr>
              <a:t>演示完毕</a:t>
            </a:r>
            <a:endParaRPr lang="en-US" altLang="zh-CN" sz="4600" dirty="0" smtClean="0">
              <a:latin typeface="微软雅黑" panose="020B0503020204020204" pitchFamily="34" charset="-122"/>
              <a:ea typeface="微软雅黑" panose="020B0503020204020204" pitchFamily="34" charset="-122"/>
            </a:endParaRPr>
          </a:p>
        </p:txBody>
      </p:sp>
      <p:sp>
        <p:nvSpPr>
          <p:cNvPr id="27" name="TextBox 26"/>
          <p:cNvSpPr txBox="1"/>
          <p:nvPr/>
        </p:nvSpPr>
        <p:spPr>
          <a:xfrm>
            <a:off x="10609990" y="6382589"/>
            <a:ext cx="877163" cy="369332"/>
          </a:xfrm>
          <a:prstGeom prst="rect">
            <a:avLst/>
          </a:prstGeom>
          <a:noFill/>
        </p:spPr>
        <p:txBody>
          <a:bodyPr wrap="none" rtlCol="0">
            <a:spAutoFit/>
          </a:bodyPr>
          <a:lstStyle/>
          <a:p>
            <a:r>
              <a:rPr lang="zh-CN" altLang="en-US" dirty="0" smtClean="0"/>
              <a:t>延时符</a:t>
            </a:r>
            <a:endParaRPr lang="zh-CN" altLang="en-US" dirty="0"/>
          </a:p>
        </p:txBody>
      </p:sp>
    </p:spTree>
    <p:custDataLst>
      <p:tags r:id="rId1"/>
    </p:custData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400"/>
                                  </p:stCondLst>
                                  <p:childTnLst>
                                    <p:set>
                                      <p:cBhvr>
                                        <p:cTn id="6" dur="1" fill="hold">
                                          <p:stCondLst>
                                            <p:cond delay="0"/>
                                          </p:stCondLst>
                                        </p:cTn>
                                        <p:tgtEl>
                                          <p:spTgt spid="33"/>
                                        </p:tgtEl>
                                        <p:attrNameLst>
                                          <p:attrName>style.visibility</p:attrName>
                                        </p:attrNameLst>
                                      </p:cBhvr>
                                      <p:to>
                                        <p:strVal val="visible"/>
                                      </p:to>
                                    </p:set>
                                  </p:childTnLst>
                                </p:cTn>
                              </p:par>
                              <p:par>
                                <p:cTn id="7" presetID="53" presetClass="entr" presetSubtype="16" fill="hold" nodeType="withEffect">
                                  <p:stCondLst>
                                    <p:cond delay="400"/>
                                  </p:stCondLst>
                                  <p:childTnLst>
                                    <p:set>
                                      <p:cBhvr>
                                        <p:cTn id="8" dur="1" fill="hold">
                                          <p:stCondLst>
                                            <p:cond delay="0"/>
                                          </p:stCondLst>
                                        </p:cTn>
                                        <p:tgtEl>
                                          <p:spTgt spid="33"/>
                                        </p:tgtEl>
                                        <p:attrNameLst>
                                          <p:attrName>style.visibility</p:attrName>
                                        </p:attrNameLst>
                                      </p:cBhvr>
                                      <p:to>
                                        <p:strVal val="visible"/>
                                      </p:to>
                                    </p:set>
                                    <p:anim calcmode="lin" valueType="num">
                                      <p:cBhvr>
                                        <p:cTn id="9" dur="1000" fill="hold"/>
                                        <p:tgtEl>
                                          <p:spTgt spid="33"/>
                                        </p:tgtEl>
                                        <p:attrNameLst>
                                          <p:attrName>ppt_w</p:attrName>
                                        </p:attrNameLst>
                                      </p:cBhvr>
                                      <p:tavLst>
                                        <p:tav tm="0">
                                          <p:val>
                                            <p:fltVal val="0"/>
                                          </p:val>
                                        </p:tav>
                                        <p:tav tm="100000">
                                          <p:val>
                                            <p:strVal val="#ppt_w"/>
                                          </p:val>
                                        </p:tav>
                                      </p:tavLst>
                                    </p:anim>
                                    <p:anim calcmode="lin" valueType="num">
                                      <p:cBhvr>
                                        <p:cTn id="10" dur="1000" fill="hold"/>
                                        <p:tgtEl>
                                          <p:spTgt spid="33"/>
                                        </p:tgtEl>
                                        <p:attrNameLst>
                                          <p:attrName>ppt_h</p:attrName>
                                        </p:attrNameLst>
                                      </p:cBhvr>
                                      <p:tavLst>
                                        <p:tav tm="0">
                                          <p:val>
                                            <p:fltVal val="0"/>
                                          </p:val>
                                        </p:tav>
                                        <p:tav tm="100000">
                                          <p:val>
                                            <p:strVal val="#ppt_h"/>
                                          </p:val>
                                        </p:tav>
                                      </p:tavLst>
                                    </p:anim>
                                    <p:animEffect transition="in" filter="fade">
                                      <p:cBhvr>
                                        <p:cTn id="11" dur="1000"/>
                                        <p:tgtEl>
                                          <p:spTgt spid="33"/>
                                        </p:tgtEl>
                                      </p:cBhvr>
                                    </p:animEffect>
                                  </p:childTnLst>
                                </p:cTn>
                              </p:par>
                              <p:par>
                                <p:cTn id="12" presetID="64" presetClass="path" presetSubtype="0" fill="hold" nodeType="withEffect">
                                  <p:stCondLst>
                                    <p:cond delay="400"/>
                                  </p:stCondLst>
                                  <p:childTnLst>
                                    <p:animMotion origin="layout" path="M -4.72222E-6 -4.68026E-6 L 0.38872 0.84338 " pathEditMode="relative" rAng="0" ptsTypes="AA">
                                      <p:cBhvr>
                                        <p:cTn id="13" dur="1000" spd="-100000" fill="hold"/>
                                        <p:tgtEl>
                                          <p:spTgt spid="33"/>
                                        </p:tgtEl>
                                        <p:attrNameLst>
                                          <p:attrName>ppt_x</p:attrName>
                                          <p:attrName>ppt_y</p:attrName>
                                        </p:attrNameLst>
                                      </p:cBhvr>
                                      <p:rCtr x="19427" y="42169"/>
                                    </p:animMotion>
                                  </p:childTnLst>
                                </p:cTn>
                              </p:par>
                              <p:par>
                                <p:cTn id="14" presetID="1" presetClass="entr" presetSubtype="0" fill="hold" grpId="0" nodeType="withEffect">
                                  <p:stCondLst>
                                    <p:cond delay="300"/>
                                  </p:stCondLst>
                                  <p:childTnLst>
                                    <p:set>
                                      <p:cBhvr>
                                        <p:cTn id="15" dur="1" fill="hold">
                                          <p:stCondLst>
                                            <p:cond delay="0"/>
                                          </p:stCondLst>
                                        </p:cTn>
                                        <p:tgtEl>
                                          <p:spTgt spid="41"/>
                                        </p:tgtEl>
                                        <p:attrNameLst>
                                          <p:attrName>style.visibility</p:attrName>
                                        </p:attrNameLst>
                                      </p:cBhvr>
                                      <p:to>
                                        <p:strVal val="visible"/>
                                      </p:to>
                                    </p:set>
                                  </p:childTnLst>
                                </p:cTn>
                              </p:par>
                              <p:par>
                                <p:cTn id="16" presetID="53" presetClass="entr" presetSubtype="16" fill="hold" grpId="1" nodeType="withEffect">
                                  <p:stCondLst>
                                    <p:cond delay="300"/>
                                  </p:stCondLst>
                                  <p:childTnLst>
                                    <p:set>
                                      <p:cBhvr>
                                        <p:cTn id="17" dur="1" fill="hold">
                                          <p:stCondLst>
                                            <p:cond delay="0"/>
                                          </p:stCondLst>
                                        </p:cTn>
                                        <p:tgtEl>
                                          <p:spTgt spid="41"/>
                                        </p:tgtEl>
                                        <p:attrNameLst>
                                          <p:attrName>style.visibility</p:attrName>
                                        </p:attrNameLst>
                                      </p:cBhvr>
                                      <p:to>
                                        <p:strVal val="visible"/>
                                      </p:to>
                                    </p:set>
                                    <p:anim calcmode="lin" valueType="num">
                                      <p:cBhvr>
                                        <p:cTn id="18" dur="1000" fill="hold"/>
                                        <p:tgtEl>
                                          <p:spTgt spid="41"/>
                                        </p:tgtEl>
                                        <p:attrNameLst>
                                          <p:attrName>ppt_w</p:attrName>
                                        </p:attrNameLst>
                                      </p:cBhvr>
                                      <p:tavLst>
                                        <p:tav tm="0">
                                          <p:val>
                                            <p:fltVal val="0"/>
                                          </p:val>
                                        </p:tav>
                                        <p:tav tm="100000">
                                          <p:val>
                                            <p:strVal val="#ppt_w"/>
                                          </p:val>
                                        </p:tav>
                                      </p:tavLst>
                                    </p:anim>
                                    <p:anim calcmode="lin" valueType="num">
                                      <p:cBhvr>
                                        <p:cTn id="19" dur="1000" fill="hold"/>
                                        <p:tgtEl>
                                          <p:spTgt spid="41"/>
                                        </p:tgtEl>
                                        <p:attrNameLst>
                                          <p:attrName>ppt_h</p:attrName>
                                        </p:attrNameLst>
                                      </p:cBhvr>
                                      <p:tavLst>
                                        <p:tav tm="0">
                                          <p:val>
                                            <p:fltVal val="0"/>
                                          </p:val>
                                        </p:tav>
                                        <p:tav tm="100000">
                                          <p:val>
                                            <p:strVal val="#ppt_h"/>
                                          </p:val>
                                        </p:tav>
                                      </p:tavLst>
                                    </p:anim>
                                    <p:animEffect transition="in" filter="fade">
                                      <p:cBhvr>
                                        <p:cTn id="20" dur="1000"/>
                                        <p:tgtEl>
                                          <p:spTgt spid="41"/>
                                        </p:tgtEl>
                                      </p:cBhvr>
                                    </p:animEffect>
                                  </p:childTnLst>
                                </p:cTn>
                              </p:par>
                              <p:par>
                                <p:cTn id="21" presetID="64" presetClass="path" presetSubtype="0" fill="hold" grpId="2" nodeType="withEffect">
                                  <p:stCondLst>
                                    <p:cond delay="300"/>
                                  </p:stCondLst>
                                  <p:childTnLst>
                                    <p:animMotion origin="layout" path="M 2.77778E-6 2.422E-6 L 0.39375 -0.33797 " pathEditMode="relative" rAng="0" ptsTypes="AA">
                                      <p:cBhvr>
                                        <p:cTn id="22" dur="1000" spd="-100000" fill="hold"/>
                                        <p:tgtEl>
                                          <p:spTgt spid="41"/>
                                        </p:tgtEl>
                                        <p:attrNameLst>
                                          <p:attrName>ppt_x</p:attrName>
                                          <p:attrName>ppt_y</p:attrName>
                                        </p:attrNameLst>
                                      </p:cBhvr>
                                      <p:rCtr x="19688" y="-16898"/>
                                    </p:animMotion>
                                  </p:childTnLst>
                                </p:cTn>
                              </p:par>
                              <p:par>
                                <p:cTn id="23" presetID="1" presetClass="entr" presetSubtype="0" fill="hold" nodeType="withEffect">
                                  <p:stCondLst>
                                    <p:cond delay="300"/>
                                  </p:stCondLst>
                                  <p:childTnLst>
                                    <p:set>
                                      <p:cBhvr>
                                        <p:cTn id="24" dur="1" fill="hold">
                                          <p:stCondLst>
                                            <p:cond delay="0"/>
                                          </p:stCondLst>
                                        </p:cTn>
                                        <p:tgtEl>
                                          <p:spTgt spid="42"/>
                                        </p:tgtEl>
                                        <p:attrNameLst>
                                          <p:attrName>style.visibility</p:attrName>
                                        </p:attrNameLst>
                                      </p:cBhvr>
                                      <p:to>
                                        <p:strVal val="visible"/>
                                      </p:to>
                                    </p:set>
                                  </p:childTnLst>
                                </p:cTn>
                              </p:par>
                              <p:par>
                                <p:cTn id="25" presetID="53" presetClass="entr" presetSubtype="16" fill="hold" nodeType="withEffect">
                                  <p:stCondLst>
                                    <p:cond delay="300"/>
                                  </p:stCondLst>
                                  <p:childTnLst>
                                    <p:set>
                                      <p:cBhvr>
                                        <p:cTn id="26" dur="1" fill="hold">
                                          <p:stCondLst>
                                            <p:cond delay="0"/>
                                          </p:stCondLst>
                                        </p:cTn>
                                        <p:tgtEl>
                                          <p:spTgt spid="42"/>
                                        </p:tgtEl>
                                        <p:attrNameLst>
                                          <p:attrName>style.visibility</p:attrName>
                                        </p:attrNameLst>
                                      </p:cBhvr>
                                      <p:to>
                                        <p:strVal val="visible"/>
                                      </p:to>
                                    </p:set>
                                    <p:anim calcmode="lin" valueType="num">
                                      <p:cBhvr>
                                        <p:cTn id="27" dur="1000" fill="hold"/>
                                        <p:tgtEl>
                                          <p:spTgt spid="42"/>
                                        </p:tgtEl>
                                        <p:attrNameLst>
                                          <p:attrName>ppt_w</p:attrName>
                                        </p:attrNameLst>
                                      </p:cBhvr>
                                      <p:tavLst>
                                        <p:tav tm="0">
                                          <p:val>
                                            <p:fltVal val="0"/>
                                          </p:val>
                                        </p:tav>
                                        <p:tav tm="100000">
                                          <p:val>
                                            <p:strVal val="#ppt_w"/>
                                          </p:val>
                                        </p:tav>
                                      </p:tavLst>
                                    </p:anim>
                                    <p:anim calcmode="lin" valueType="num">
                                      <p:cBhvr>
                                        <p:cTn id="28" dur="1000" fill="hold"/>
                                        <p:tgtEl>
                                          <p:spTgt spid="42"/>
                                        </p:tgtEl>
                                        <p:attrNameLst>
                                          <p:attrName>ppt_h</p:attrName>
                                        </p:attrNameLst>
                                      </p:cBhvr>
                                      <p:tavLst>
                                        <p:tav tm="0">
                                          <p:val>
                                            <p:fltVal val="0"/>
                                          </p:val>
                                        </p:tav>
                                        <p:tav tm="100000">
                                          <p:val>
                                            <p:strVal val="#ppt_h"/>
                                          </p:val>
                                        </p:tav>
                                      </p:tavLst>
                                    </p:anim>
                                    <p:animEffect transition="in" filter="fade">
                                      <p:cBhvr>
                                        <p:cTn id="29" dur="1000"/>
                                        <p:tgtEl>
                                          <p:spTgt spid="42"/>
                                        </p:tgtEl>
                                      </p:cBhvr>
                                    </p:animEffect>
                                  </p:childTnLst>
                                </p:cTn>
                              </p:par>
                              <p:par>
                                <p:cTn id="30" presetID="64" presetClass="path" presetSubtype="0" fill="hold" nodeType="withEffect">
                                  <p:stCondLst>
                                    <p:cond delay="300"/>
                                  </p:stCondLst>
                                  <p:childTnLst>
                                    <p:animMotion origin="layout" path="M -5.55556E-7 -1.46123E-6 L 0.20451 0.58418 " pathEditMode="relative" rAng="0" ptsTypes="AA">
                                      <p:cBhvr>
                                        <p:cTn id="31" dur="1000" spd="-100000" fill="hold"/>
                                        <p:tgtEl>
                                          <p:spTgt spid="42"/>
                                        </p:tgtEl>
                                        <p:attrNameLst>
                                          <p:attrName>ppt_x</p:attrName>
                                          <p:attrName>ppt_y</p:attrName>
                                        </p:attrNameLst>
                                      </p:cBhvr>
                                      <p:rCtr x="10226" y="29194"/>
                                    </p:animMotion>
                                  </p:childTnLst>
                                </p:cTn>
                              </p:par>
                              <p:par>
                                <p:cTn id="32" presetID="1" presetClass="entr" presetSubtype="0"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childTnLst>
                                </p:cTn>
                              </p:par>
                              <p:par>
                                <p:cTn id="34" presetID="53" presetClass="entr" presetSubtype="16" fill="hold" nodeType="withEffect">
                                  <p:stCondLst>
                                    <p:cond delay="0"/>
                                  </p:stCondLst>
                                  <p:childTnLst>
                                    <p:set>
                                      <p:cBhvr>
                                        <p:cTn id="35" dur="1" fill="hold">
                                          <p:stCondLst>
                                            <p:cond delay="0"/>
                                          </p:stCondLst>
                                        </p:cTn>
                                        <p:tgtEl>
                                          <p:spTgt spid="65"/>
                                        </p:tgtEl>
                                        <p:attrNameLst>
                                          <p:attrName>style.visibility</p:attrName>
                                        </p:attrNameLst>
                                      </p:cBhvr>
                                      <p:to>
                                        <p:strVal val="visible"/>
                                      </p:to>
                                    </p:set>
                                    <p:anim calcmode="lin" valueType="num">
                                      <p:cBhvr>
                                        <p:cTn id="36" dur="1000" fill="hold"/>
                                        <p:tgtEl>
                                          <p:spTgt spid="65"/>
                                        </p:tgtEl>
                                        <p:attrNameLst>
                                          <p:attrName>ppt_w</p:attrName>
                                        </p:attrNameLst>
                                      </p:cBhvr>
                                      <p:tavLst>
                                        <p:tav tm="0">
                                          <p:val>
                                            <p:fltVal val="0"/>
                                          </p:val>
                                        </p:tav>
                                        <p:tav tm="100000">
                                          <p:val>
                                            <p:strVal val="#ppt_w"/>
                                          </p:val>
                                        </p:tav>
                                      </p:tavLst>
                                    </p:anim>
                                    <p:anim calcmode="lin" valueType="num">
                                      <p:cBhvr>
                                        <p:cTn id="37" dur="1000" fill="hold"/>
                                        <p:tgtEl>
                                          <p:spTgt spid="65"/>
                                        </p:tgtEl>
                                        <p:attrNameLst>
                                          <p:attrName>ppt_h</p:attrName>
                                        </p:attrNameLst>
                                      </p:cBhvr>
                                      <p:tavLst>
                                        <p:tav tm="0">
                                          <p:val>
                                            <p:fltVal val="0"/>
                                          </p:val>
                                        </p:tav>
                                        <p:tav tm="100000">
                                          <p:val>
                                            <p:strVal val="#ppt_h"/>
                                          </p:val>
                                        </p:tav>
                                      </p:tavLst>
                                    </p:anim>
                                    <p:animEffect transition="in" filter="fade">
                                      <p:cBhvr>
                                        <p:cTn id="38" dur="1000"/>
                                        <p:tgtEl>
                                          <p:spTgt spid="65"/>
                                        </p:tgtEl>
                                      </p:cBhvr>
                                    </p:animEffect>
                                  </p:childTnLst>
                                </p:cTn>
                              </p:par>
                              <p:par>
                                <p:cTn id="39" presetID="64" presetClass="path" presetSubtype="0" fill="hold" nodeType="withEffect">
                                  <p:stCondLst>
                                    <p:cond delay="0"/>
                                  </p:stCondLst>
                                  <p:childTnLst>
                                    <p:animMotion origin="layout" path="M -5.55556E-7 -3.28699E-6 L -0.52465 -0.50942 " pathEditMode="relative" rAng="0" ptsTypes="AA">
                                      <p:cBhvr>
                                        <p:cTn id="40" dur="1000" spd="-100000" fill="hold"/>
                                        <p:tgtEl>
                                          <p:spTgt spid="65"/>
                                        </p:tgtEl>
                                        <p:attrNameLst>
                                          <p:attrName>ppt_x</p:attrName>
                                          <p:attrName>ppt_y</p:attrName>
                                        </p:attrNameLst>
                                      </p:cBhvr>
                                      <p:rCtr x="-26233" y="-25487"/>
                                    </p:animMotion>
                                  </p:childTnLst>
                                </p:cTn>
                              </p:par>
                              <p:par>
                                <p:cTn id="41" presetID="1" presetClass="entr" presetSubtype="0" fill="hold" grpId="0" nodeType="withEffect">
                                  <p:stCondLst>
                                    <p:cond delay="200"/>
                                  </p:stCondLst>
                                  <p:childTnLst>
                                    <p:set>
                                      <p:cBhvr>
                                        <p:cTn id="42" dur="1" fill="hold">
                                          <p:stCondLst>
                                            <p:cond delay="0"/>
                                          </p:stCondLst>
                                        </p:cTn>
                                        <p:tgtEl>
                                          <p:spTgt spid="75"/>
                                        </p:tgtEl>
                                        <p:attrNameLst>
                                          <p:attrName>style.visibility</p:attrName>
                                        </p:attrNameLst>
                                      </p:cBhvr>
                                      <p:to>
                                        <p:strVal val="visible"/>
                                      </p:to>
                                    </p:set>
                                  </p:childTnLst>
                                </p:cTn>
                              </p:par>
                              <p:par>
                                <p:cTn id="43" presetID="53" presetClass="entr" presetSubtype="16" fill="hold" grpId="1" nodeType="withEffect">
                                  <p:stCondLst>
                                    <p:cond delay="200"/>
                                  </p:stCondLst>
                                  <p:childTnLst>
                                    <p:set>
                                      <p:cBhvr>
                                        <p:cTn id="44" dur="1" fill="hold">
                                          <p:stCondLst>
                                            <p:cond delay="0"/>
                                          </p:stCondLst>
                                        </p:cTn>
                                        <p:tgtEl>
                                          <p:spTgt spid="75"/>
                                        </p:tgtEl>
                                        <p:attrNameLst>
                                          <p:attrName>style.visibility</p:attrName>
                                        </p:attrNameLst>
                                      </p:cBhvr>
                                      <p:to>
                                        <p:strVal val="visible"/>
                                      </p:to>
                                    </p:set>
                                    <p:anim calcmode="lin" valueType="num">
                                      <p:cBhvr>
                                        <p:cTn id="45" dur="1000" fill="hold"/>
                                        <p:tgtEl>
                                          <p:spTgt spid="75"/>
                                        </p:tgtEl>
                                        <p:attrNameLst>
                                          <p:attrName>ppt_w</p:attrName>
                                        </p:attrNameLst>
                                      </p:cBhvr>
                                      <p:tavLst>
                                        <p:tav tm="0">
                                          <p:val>
                                            <p:fltVal val="0"/>
                                          </p:val>
                                        </p:tav>
                                        <p:tav tm="100000">
                                          <p:val>
                                            <p:strVal val="#ppt_w"/>
                                          </p:val>
                                        </p:tav>
                                      </p:tavLst>
                                    </p:anim>
                                    <p:anim calcmode="lin" valueType="num">
                                      <p:cBhvr>
                                        <p:cTn id="46" dur="1000" fill="hold"/>
                                        <p:tgtEl>
                                          <p:spTgt spid="75"/>
                                        </p:tgtEl>
                                        <p:attrNameLst>
                                          <p:attrName>ppt_h</p:attrName>
                                        </p:attrNameLst>
                                      </p:cBhvr>
                                      <p:tavLst>
                                        <p:tav tm="0">
                                          <p:val>
                                            <p:fltVal val="0"/>
                                          </p:val>
                                        </p:tav>
                                        <p:tav tm="100000">
                                          <p:val>
                                            <p:strVal val="#ppt_h"/>
                                          </p:val>
                                        </p:tav>
                                      </p:tavLst>
                                    </p:anim>
                                    <p:animEffect transition="in" filter="fade">
                                      <p:cBhvr>
                                        <p:cTn id="47" dur="1000"/>
                                        <p:tgtEl>
                                          <p:spTgt spid="75"/>
                                        </p:tgtEl>
                                      </p:cBhvr>
                                    </p:animEffect>
                                  </p:childTnLst>
                                </p:cTn>
                              </p:par>
                              <p:par>
                                <p:cTn id="48" presetID="64" presetClass="path" presetSubtype="0" fill="hold" grpId="2" nodeType="withEffect">
                                  <p:stCondLst>
                                    <p:cond delay="200"/>
                                  </p:stCondLst>
                                  <p:childTnLst>
                                    <p:animMotion origin="layout" path="M -2.22222E-6 1.18319E-6 L 0.21702 -0.37071 " pathEditMode="relative" rAng="0" ptsTypes="AA">
                                      <p:cBhvr>
                                        <p:cTn id="49" dur="1000" spd="-100000" fill="hold"/>
                                        <p:tgtEl>
                                          <p:spTgt spid="75"/>
                                        </p:tgtEl>
                                        <p:attrNameLst>
                                          <p:attrName>ppt_x</p:attrName>
                                          <p:attrName>ppt_y</p:attrName>
                                        </p:attrNameLst>
                                      </p:cBhvr>
                                      <p:rCtr x="10851" y="-18536"/>
                                    </p:animMotion>
                                  </p:childTnLst>
                                </p:cTn>
                              </p:par>
                              <p:par>
                                <p:cTn id="50" presetID="1" presetClass="entr" presetSubtype="0" fill="hold" grpId="0" nodeType="withEffect">
                                  <p:stCondLst>
                                    <p:cond delay="400"/>
                                  </p:stCondLst>
                                  <p:childTnLst>
                                    <p:set>
                                      <p:cBhvr>
                                        <p:cTn id="51" dur="1" fill="hold">
                                          <p:stCondLst>
                                            <p:cond delay="0"/>
                                          </p:stCondLst>
                                        </p:cTn>
                                        <p:tgtEl>
                                          <p:spTgt spid="76"/>
                                        </p:tgtEl>
                                        <p:attrNameLst>
                                          <p:attrName>style.visibility</p:attrName>
                                        </p:attrNameLst>
                                      </p:cBhvr>
                                      <p:to>
                                        <p:strVal val="visible"/>
                                      </p:to>
                                    </p:set>
                                  </p:childTnLst>
                                </p:cTn>
                              </p:par>
                              <p:par>
                                <p:cTn id="52" presetID="53" presetClass="entr" presetSubtype="16" fill="hold" grpId="1" nodeType="withEffect">
                                  <p:stCondLst>
                                    <p:cond delay="400"/>
                                  </p:stCondLst>
                                  <p:childTnLst>
                                    <p:set>
                                      <p:cBhvr>
                                        <p:cTn id="53" dur="1" fill="hold">
                                          <p:stCondLst>
                                            <p:cond delay="0"/>
                                          </p:stCondLst>
                                        </p:cTn>
                                        <p:tgtEl>
                                          <p:spTgt spid="76"/>
                                        </p:tgtEl>
                                        <p:attrNameLst>
                                          <p:attrName>style.visibility</p:attrName>
                                        </p:attrNameLst>
                                      </p:cBhvr>
                                      <p:to>
                                        <p:strVal val="visible"/>
                                      </p:to>
                                    </p:set>
                                    <p:anim calcmode="lin" valueType="num">
                                      <p:cBhvr>
                                        <p:cTn id="54" dur="1000" fill="hold"/>
                                        <p:tgtEl>
                                          <p:spTgt spid="76"/>
                                        </p:tgtEl>
                                        <p:attrNameLst>
                                          <p:attrName>ppt_w</p:attrName>
                                        </p:attrNameLst>
                                      </p:cBhvr>
                                      <p:tavLst>
                                        <p:tav tm="0">
                                          <p:val>
                                            <p:fltVal val="0"/>
                                          </p:val>
                                        </p:tav>
                                        <p:tav tm="100000">
                                          <p:val>
                                            <p:strVal val="#ppt_w"/>
                                          </p:val>
                                        </p:tav>
                                      </p:tavLst>
                                    </p:anim>
                                    <p:anim calcmode="lin" valueType="num">
                                      <p:cBhvr>
                                        <p:cTn id="55" dur="1000" fill="hold"/>
                                        <p:tgtEl>
                                          <p:spTgt spid="76"/>
                                        </p:tgtEl>
                                        <p:attrNameLst>
                                          <p:attrName>ppt_h</p:attrName>
                                        </p:attrNameLst>
                                      </p:cBhvr>
                                      <p:tavLst>
                                        <p:tav tm="0">
                                          <p:val>
                                            <p:fltVal val="0"/>
                                          </p:val>
                                        </p:tav>
                                        <p:tav tm="100000">
                                          <p:val>
                                            <p:strVal val="#ppt_h"/>
                                          </p:val>
                                        </p:tav>
                                      </p:tavLst>
                                    </p:anim>
                                    <p:animEffect transition="in" filter="fade">
                                      <p:cBhvr>
                                        <p:cTn id="56" dur="1000"/>
                                        <p:tgtEl>
                                          <p:spTgt spid="76"/>
                                        </p:tgtEl>
                                      </p:cBhvr>
                                    </p:animEffect>
                                  </p:childTnLst>
                                </p:cTn>
                              </p:par>
                              <p:par>
                                <p:cTn id="57" presetID="64" presetClass="path" presetSubtype="0" fill="hold" grpId="2" nodeType="withEffect">
                                  <p:stCondLst>
                                    <p:cond delay="400"/>
                                  </p:stCondLst>
                                  <p:childTnLst>
                                    <p:animMotion origin="layout" path="M 5E-6 2.09762E-6 L -0.18855 -1.11369 " pathEditMode="relative" rAng="0" ptsTypes="AA">
                                      <p:cBhvr>
                                        <p:cTn id="58" dur="1000" spd="-100000" fill="hold"/>
                                        <p:tgtEl>
                                          <p:spTgt spid="76"/>
                                        </p:tgtEl>
                                        <p:attrNameLst>
                                          <p:attrName>ppt_x</p:attrName>
                                          <p:attrName>ppt_y</p:attrName>
                                        </p:attrNameLst>
                                      </p:cBhvr>
                                      <p:rCtr x="-9427" y="-55700"/>
                                    </p:animMotion>
                                  </p:childTnLst>
                                </p:cTn>
                              </p:par>
                              <p:par>
                                <p:cTn id="59" presetID="1" presetClass="entr" presetSubtype="0" fill="hold" grpId="0" nodeType="withEffect">
                                  <p:stCondLst>
                                    <p:cond delay="200"/>
                                  </p:stCondLst>
                                  <p:childTnLst>
                                    <p:set>
                                      <p:cBhvr>
                                        <p:cTn id="60" dur="1" fill="hold">
                                          <p:stCondLst>
                                            <p:cond delay="0"/>
                                          </p:stCondLst>
                                        </p:cTn>
                                        <p:tgtEl>
                                          <p:spTgt spid="40"/>
                                        </p:tgtEl>
                                        <p:attrNameLst>
                                          <p:attrName>style.visibility</p:attrName>
                                        </p:attrNameLst>
                                      </p:cBhvr>
                                      <p:to>
                                        <p:strVal val="visible"/>
                                      </p:to>
                                    </p:set>
                                  </p:childTnLst>
                                </p:cTn>
                              </p:par>
                              <p:par>
                                <p:cTn id="61" presetID="53" presetClass="entr" presetSubtype="16" fill="hold" grpId="1" nodeType="withEffect">
                                  <p:stCondLst>
                                    <p:cond delay="200"/>
                                  </p:stCondLst>
                                  <p:childTnLst>
                                    <p:set>
                                      <p:cBhvr>
                                        <p:cTn id="62" dur="1" fill="hold">
                                          <p:stCondLst>
                                            <p:cond delay="0"/>
                                          </p:stCondLst>
                                        </p:cTn>
                                        <p:tgtEl>
                                          <p:spTgt spid="40"/>
                                        </p:tgtEl>
                                        <p:attrNameLst>
                                          <p:attrName>style.visibility</p:attrName>
                                        </p:attrNameLst>
                                      </p:cBhvr>
                                      <p:to>
                                        <p:strVal val="visible"/>
                                      </p:to>
                                    </p:set>
                                    <p:anim calcmode="lin" valueType="num">
                                      <p:cBhvr>
                                        <p:cTn id="63" dur="1000" fill="hold"/>
                                        <p:tgtEl>
                                          <p:spTgt spid="40"/>
                                        </p:tgtEl>
                                        <p:attrNameLst>
                                          <p:attrName>ppt_w</p:attrName>
                                        </p:attrNameLst>
                                      </p:cBhvr>
                                      <p:tavLst>
                                        <p:tav tm="0">
                                          <p:val>
                                            <p:fltVal val="0"/>
                                          </p:val>
                                        </p:tav>
                                        <p:tav tm="100000">
                                          <p:val>
                                            <p:strVal val="#ppt_w"/>
                                          </p:val>
                                        </p:tav>
                                      </p:tavLst>
                                    </p:anim>
                                    <p:anim calcmode="lin" valueType="num">
                                      <p:cBhvr>
                                        <p:cTn id="64" dur="1000" fill="hold"/>
                                        <p:tgtEl>
                                          <p:spTgt spid="40"/>
                                        </p:tgtEl>
                                        <p:attrNameLst>
                                          <p:attrName>ppt_h</p:attrName>
                                        </p:attrNameLst>
                                      </p:cBhvr>
                                      <p:tavLst>
                                        <p:tav tm="0">
                                          <p:val>
                                            <p:fltVal val="0"/>
                                          </p:val>
                                        </p:tav>
                                        <p:tav tm="100000">
                                          <p:val>
                                            <p:strVal val="#ppt_h"/>
                                          </p:val>
                                        </p:tav>
                                      </p:tavLst>
                                    </p:anim>
                                    <p:animEffect transition="in" filter="fade">
                                      <p:cBhvr>
                                        <p:cTn id="65" dur="1000"/>
                                        <p:tgtEl>
                                          <p:spTgt spid="40"/>
                                        </p:tgtEl>
                                      </p:cBhvr>
                                    </p:animEffect>
                                  </p:childTnLst>
                                </p:cTn>
                              </p:par>
                              <p:par>
                                <p:cTn id="66" presetID="64" presetClass="path" presetSubtype="0" fill="hold" grpId="2" nodeType="withEffect">
                                  <p:stCondLst>
                                    <p:cond delay="200"/>
                                  </p:stCondLst>
                                  <p:childTnLst>
                                    <p:animMotion origin="layout" path="M -1.11111E-6 4.44444E-6 L 0.12309 0.575 " pathEditMode="relative" rAng="0" ptsTypes="AA">
                                      <p:cBhvr>
                                        <p:cTn id="67" dur="1000" spd="-100000" fill="hold"/>
                                        <p:tgtEl>
                                          <p:spTgt spid="40"/>
                                        </p:tgtEl>
                                        <p:attrNameLst>
                                          <p:attrName>ppt_x</p:attrName>
                                          <p:attrName>ppt_y</p:attrName>
                                        </p:attrNameLst>
                                      </p:cBhvr>
                                      <p:rCtr x="6146" y="28735"/>
                                    </p:animMotion>
                                  </p:childTnLst>
                                </p:cTn>
                              </p:par>
                              <p:par>
                                <p:cTn id="68" presetID="1" presetClass="entr" presetSubtype="0" fill="hold" nodeType="withEffect">
                                  <p:stCondLst>
                                    <p:cond delay="400"/>
                                  </p:stCondLst>
                                  <p:childTnLst>
                                    <p:set>
                                      <p:cBhvr>
                                        <p:cTn id="69" dur="1" fill="hold">
                                          <p:stCondLst>
                                            <p:cond delay="0"/>
                                          </p:stCondLst>
                                        </p:cTn>
                                        <p:tgtEl>
                                          <p:spTgt spid="69"/>
                                        </p:tgtEl>
                                        <p:attrNameLst>
                                          <p:attrName>style.visibility</p:attrName>
                                        </p:attrNameLst>
                                      </p:cBhvr>
                                      <p:to>
                                        <p:strVal val="visible"/>
                                      </p:to>
                                    </p:set>
                                  </p:childTnLst>
                                </p:cTn>
                              </p:par>
                              <p:par>
                                <p:cTn id="70" presetID="53" presetClass="entr" presetSubtype="16" fill="hold" nodeType="withEffect">
                                  <p:stCondLst>
                                    <p:cond delay="400"/>
                                  </p:stCondLst>
                                  <p:childTnLst>
                                    <p:set>
                                      <p:cBhvr>
                                        <p:cTn id="71" dur="1" fill="hold">
                                          <p:stCondLst>
                                            <p:cond delay="0"/>
                                          </p:stCondLst>
                                        </p:cTn>
                                        <p:tgtEl>
                                          <p:spTgt spid="69"/>
                                        </p:tgtEl>
                                        <p:attrNameLst>
                                          <p:attrName>style.visibility</p:attrName>
                                        </p:attrNameLst>
                                      </p:cBhvr>
                                      <p:to>
                                        <p:strVal val="visible"/>
                                      </p:to>
                                    </p:set>
                                    <p:anim calcmode="lin" valueType="num">
                                      <p:cBhvr>
                                        <p:cTn id="72" dur="1000" fill="hold"/>
                                        <p:tgtEl>
                                          <p:spTgt spid="69"/>
                                        </p:tgtEl>
                                        <p:attrNameLst>
                                          <p:attrName>ppt_w</p:attrName>
                                        </p:attrNameLst>
                                      </p:cBhvr>
                                      <p:tavLst>
                                        <p:tav tm="0">
                                          <p:val>
                                            <p:fltVal val="0"/>
                                          </p:val>
                                        </p:tav>
                                        <p:tav tm="100000">
                                          <p:val>
                                            <p:strVal val="#ppt_w"/>
                                          </p:val>
                                        </p:tav>
                                      </p:tavLst>
                                    </p:anim>
                                    <p:anim calcmode="lin" valueType="num">
                                      <p:cBhvr>
                                        <p:cTn id="73" dur="1000" fill="hold"/>
                                        <p:tgtEl>
                                          <p:spTgt spid="69"/>
                                        </p:tgtEl>
                                        <p:attrNameLst>
                                          <p:attrName>ppt_h</p:attrName>
                                        </p:attrNameLst>
                                      </p:cBhvr>
                                      <p:tavLst>
                                        <p:tav tm="0">
                                          <p:val>
                                            <p:fltVal val="0"/>
                                          </p:val>
                                        </p:tav>
                                        <p:tav tm="100000">
                                          <p:val>
                                            <p:strVal val="#ppt_h"/>
                                          </p:val>
                                        </p:tav>
                                      </p:tavLst>
                                    </p:anim>
                                    <p:animEffect transition="in" filter="fade">
                                      <p:cBhvr>
                                        <p:cTn id="74" dur="1000"/>
                                        <p:tgtEl>
                                          <p:spTgt spid="69"/>
                                        </p:tgtEl>
                                      </p:cBhvr>
                                    </p:animEffect>
                                  </p:childTnLst>
                                </p:cTn>
                              </p:par>
                              <p:par>
                                <p:cTn id="75" presetID="64" presetClass="path" presetSubtype="0" fill="hold" nodeType="withEffect">
                                  <p:stCondLst>
                                    <p:cond delay="400"/>
                                  </p:stCondLst>
                                  <p:childTnLst>
                                    <p:animMotion origin="layout" path="M 1.38889E-6 3.41057E-6 L -0.71736 -0.40563 " pathEditMode="relative" rAng="0" ptsTypes="AA">
                                      <p:cBhvr>
                                        <p:cTn id="76" dur="1000" spd="-100000" fill="hold"/>
                                        <p:tgtEl>
                                          <p:spTgt spid="69"/>
                                        </p:tgtEl>
                                        <p:attrNameLst>
                                          <p:attrName>ppt_x</p:attrName>
                                          <p:attrName>ppt_y</p:attrName>
                                        </p:attrNameLst>
                                      </p:cBhvr>
                                      <p:rCtr x="-35868" y="-20297"/>
                                    </p:animMotion>
                                  </p:childTnLst>
                                </p:cTn>
                              </p:par>
                              <p:par>
                                <p:cTn id="77" presetID="1" presetClass="entr" presetSubtype="0" fill="hold" nodeType="withEffect">
                                  <p:stCondLst>
                                    <p:cond delay="300"/>
                                  </p:stCondLst>
                                  <p:childTnLst>
                                    <p:set>
                                      <p:cBhvr>
                                        <p:cTn id="78" dur="1" fill="hold">
                                          <p:stCondLst>
                                            <p:cond delay="0"/>
                                          </p:stCondLst>
                                        </p:cTn>
                                        <p:tgtEl>
                                          <p:spTgt spid="72"/>
                                        </p:tgtEl>
                                        <p:attrNameLst>
                                          <p:attrName>style.visibility</p:attrName>
                                        </p:attrNameLst>
                                      </p:cBhvr>
                                      <p:to>
                                        <p:strVal val="visible"/>
                                      </p:to>
                                    </p:set>
                                  </p:childTnLst>
                                </p:cTn>
                              </p:par>
                              <p:par>
                                <p:cTn id="79" presetID="53" presetClass="entr" presetSubtype="16" fill="hold" nodeType="withEffect">
                                  <p:stCondLst>
                                    <p:cond delay="300"/>
                                  </p:stCondLst>
                                  <p:childTnLst>
                                    <p:set>
                                      <p:cBhvr>
                                        <p:cTn id="80" dur="1" fill="hold">
                                          <p:stCondLst>
                                            <p:cond delay="0"/>
                                          </p:stCondLst>
                                        </p:cTn>
                                        <p:tgtEl>
                                          <p:spTgt spid="72"/>
                                        </p:tgtEl>
                                        <p:attrNameLst>
                                          <p:attrName>style.visibility</p:attrName>
                                        </p:attrNameLst>
                                      </p:cBhvr>
                                      <p:to>
                                        <p:strVal val="visible"/>
                                      </p:to>
                                    </p:set>
                                    <p:anim calcmode="lin" valueType="num">
                                      <p:cBhvr>
                                        <p:cTn id="81" dur="1000" fill="hold"/>
                                        <p:tgtEl>
                                          <p:spTgt spid="72"/>
                                        </p:tgtEl>
                                        <p:attrNameLst>
                                          <p:attrName>ppt_w</p:attrName>
                                        </p:attrNameLst>
                                      </p:cBhvr>
                                      <p:tavLst>
                                        <p:tav tm="0">
                                          <p:val>
                                            <p:fltVal val="0"/>
                                          </p:val>
                                        </p:tav>
                                        <p:tav tm="100000">
                                          <p:val>
                                            <p:strVal val="#ppt_w"/>
                                          </p:val>
                                        </p:tav>
                                      </p:tavLst>
                                    </p:anim>
                                    <p:anim calcmode="lin" valueType="num">
                                      <p:cBhvr>
                                        <p:cTn id="82" dur="1000" fill="hold"/>
                                        <p:tgtEl>
                                          <p:spTgt spid="72"/>
                                        </p:tgtEl>
                                        <p:attrNameLst>
                                          <p:attrName>ppt_h</p:attrName>
                                        </p:attrNameLst>
                                      </p:cBhvr>
                                      <p:tavLst>
                                        <p:tav tm="0">
                                          <p:val>
                                            <p:fltVal val="0"/>
                                          </p:val>
                                        </p:tav>
                                        <p:tav tm="100000">
                                          <p:val>
                                            <p:strVal val="#ppt_h"/>
                                          </p:val>
                                        </p:tav>
                                      </p:tavLst>
                                    </p:anim>
                                    <p:animEffect transition="in" filter="fade">
                                      <p:cBhvr>
                                        <p:cTn id="83" dur="1000"/>
                                        <p:tgtEl>
                                          <p:spTgt spid="72"/>
                                        </p:tgtEl>
                                      </p:cBhvr>
                                    </p:animEffect>
                                  </p:childTnLst>
                                </p:cTn>
                              </p:par>
                              <p:par>
                                <p:cTn id="84" presetID="64" presetClass="path" presetSubtype="0" fill="hold" nodeType="withEffect">
                                  <p:stCondLst>
                                    <p:cond delay="300"/>
                                  </p:stCondLst>
                                  <p:childTnLst>
                                    <p:animMotion origin="layout" path="M -8.33333E-7 3.20988E-6 L 1.0349 -0.87346 " pathEditMode="relative" rAng="0" ptsTypes="AA">
                                      <p:cBhvr>
                                        <p:cTn id="85" dur="1000" spd="-100000" fill="hold"/>
                                        <p:tgtEl>
                                          <p:spTgt spid="72"/>
                                        </p:tgtEl>
                                        <p:attrNameLst>
                                          <p:attrName>ppt_x</p:attrName>
                                          <p:attrName>ppt_y</p:attrName>
                                        </p:attrNameLst>
                                      </p:cBhvr>
                                      <p:rCtr x="51736" y="-43673"/>
                                    </p:animMotion>
                                  </p:childTnLst>
                                </p:cTn>
                              </p:par>
                              <p:par>
                                <p:cTn id="86" presetID="1" presetClass="entr" presetSubtype="0" fill="hold" nodeType="withEffect">
                                  <p:stCondLst>
                                    <p:cond delay="200"/>
                                  </p:stCondLst>
                                  <p:childTnLst>
                                    <p:set>
                                      <p:cBhvr>
                                        <p:cTn id="87" dur="1" fill="hold">
                                          <p:stCondLst>
                                            <p:cond delay="0"/>
                                          </p:stCondLst>
                                        </p:cTn>
                                        <p:tgtEl>
                                          <p:spTgt spid="77"/>
                                        </p:tgtEl>
                                        <p:attrNameLst>
                                          <p:attrName>style.visibility</p:attrName>
                                        </p:attrNameLst>
                                      </p:cBhvr>
                                      <p:to>
                                        <p:strVal val="visible"/>
                                      </p:to>
                                    </p:set>
                                  </p:childTnLst>
                                </p:cTn>
                              </p:par>
                              <p:par>
                                <p:cTn id="88" presetID="53" presetClass="entr" presetSubtype="16" fill="hold" nodeType="withEffect">
                                  <p:stCondLst>
                                    <p:cond delay="200"/>
                                  </p:stCondLst>
                                  <p:childTnLst>
                                    <p:set>
                                      <p:cBhvr>
                                        <p:cTn id="89" dur="1" fill="hold">
                                          <p:stCondLst>
                                            <p:cond delay="0"/>
                                          </p:stCondLst>
                                        </p:cTn>
                                        <p:tgtEl>
                                          <p:spTgt spid="77"/>
                                        </p:tgtEl>
                                        <p:attrNameLst>
                                          <p:attrName>style.visibility</p:attrName>
                                        </p:attrNameLst>
                                      </p:cBhvr>
                                      <p:to>
                                        <p:strVal val="visible"/>
                                      </p:to>
                                    </p:set>
                                    <p:anim calcmode="lin" valueType="num">
                                      <p:cBhvr>
                                        <p:cTn id="90" dur="1000" fill="hold"/>
                                        <p:tgtEl>
                                          <p:spTgt spid="77"/>
                                        </p:tgtEl>
                                        <p:attrNameLst>
                                          <p:attrName>ppt_w</p:attrName>
                                        </p:attrNameLst>
                                      </p:cBhvr>
                                      <p:tavLst>
                                        <p:tav tm="0">
                                          <p:val>
                                            <p:fltVal val="0"/>
                                          </p:val>
                                        </p:tav>
                                        <p:tav tm="100000">
                                          <p:val>
                                            <p:strVal val="#ppt_w"/>
                                          </p:val>
                                        </p:tav>
                                      </p:tavLst>
                                    </p:anim>
                                    <p:anim calcmode="lin" valueType="num">
                                      <p:cBhvr>
                                        <p:cTn id="91" dur="1000" fill="hold"/>
                                        <p:tgtEl>
                                          <p:spTgt spid="77"/>
                                        </p:tgtEl>
                                        <p:attrNameLst>
                                          <p:attrName>ppt_h</p:attrName>
                                        </p:attrNameLst>
                                      </p:cBhvr>
                                      <p:tavLst>
                                        <p:tav tm="0">
                                          <p:val>
                                            <p:fltVal val="0"/>
                                          </p:val>
                                        </p:tav>
                                        <p:tav tm="100000">
                                          <p:val>
                                            <p:strVal val="#ppt_h"/>
                                          </p:val>
                                        </p:tav>
                                      </p:tavLst>
                                    </p:anim>
                                    <p:animEffect transition="in" filter="fade">
                                      <p:cBhvr>
                                        <p:cTn id="92" dur="1000"/>
                                        <p:tgtEl>
                                          <p:spTgt spid="77"/>
                                        </p:tgtEl>
                                      </p:cBhvr>
                                    </p:animEffect>
                                  </p:childTnLst>
                                </p:cTn>
                              </p:par>
                              <p:par>
                                <p:cTn id="93" presetID="64" presetClass="path" presetSubtype="0" fill="hold" nodeType="withEffect">
                                  <p:stCondLst>
                                    <p:cond delay="200"/>
                                  </p:stCondLst>
                                  <p:childTnLst>
                                    <p:animMotion origin="layout" path="M 3.05556E-6 3.44146E-6 L -0.64115 -0.94965 " pathEditMode="relative" rAng="0" ptsTypes="AA">
                                      <p:cBhvr>
                                        <p:cTn id="94" dur="1000" spd="-100000" fill="hold"/>
                                        <p:tgtEl>
                                          <p:spTgt spid="77"/>
                                        </p:tgtEl>
                                        <p:attrNameLst>
                                          <p:attrName>ppt_x</p:attrName>
                                          <p:attrName>ppt_y</p:attrName>
                                        </p:attrNameLst>
                                      </p:cBhvr>
                                      <p:rCtr x="-32066" y="-47482"/>
                                    </p:animMotion>
                                  </p:childTnLst>
                                </p:cTn>
                              </p:par>
                            </p:childTnLst>
                          </p:cTn>
                        </p:par>
                        <p:par>
                          <p:cTn id="95" fill="hold">
                            <p:stCondLst>
                              <p:cond delay="400"/>
                            </p:stCondLst>
                            <p:childTnLst>
                              <p:par>
                                <p:cTn id="96" presetID="10" presetClass="entr" presetSubtype="0" fill="hold" grpId="0" nodeType="afterEffect">
                                  <p:stCondLst>
                                    <p:cond delay="0"/>
                                  </p:stCondLst>
                                  <p:iterate type="lt">
                                    <p:tmPct val="0"/>
                                  </p:iterate>
                                  <p:childTnLst>
                                    <p:set>
                                      <p:cBhvr>
                                        <p:cTn id="97" dur="1" fill="hold">
                                          <p:stCondLst>
                                            <p:cond delay="0"/>
                                          </p:stCondLst>
                                        </p:cTn>
                                        <p:tgtEl>
                                          <p:spTgt spid="81"/>
                                        </p:tgtEl>
                                        <p:attrNameLst>
                                          <p:attrName>style.visibility</p:attrName>
                                        </p:attrNameLst>
                                      </p:cBhvr>
                                      <p:to>
                                        <p:strVal val="visible"/>
                                      </p:to>
                                    </p:set>
                                    <p:animEffect transition="in" filter="fade">
                                      <p:cBhvr>
                                        <p:cTn id="98" dur="500"/>
                                        <p:tgtEl>
                                          <p:spTgt spid="81"/>
                                        </p:tgtEl>
                                      </p:cBhvr>
                                    </p:animEffect>
                                  </p:childTnLst>
                                </p:cTn>
                              </p:par>
                            </p:childTnLst>
                          </p:cTn>
                        </p:par>
                        <p:par>
                          <p:cTn id="99" fill="hold">
                            <p:stCondLst>
                              <p:cond delay="1899"/>
                            </p:stCondLst>
                            <p:childTnLst>
                              <p:par>
                                <p:cTn id="100" presetID="34" presetClass="emph" presetSubtype="0" fill="hold" grpId="1" nodeType="afterEffect">
                                  <p:stCondLst>
                                    <p:cond delay="0"/>
                                  </p:stCondLst>
                                  <p:iterate type="lt">
                                    <p:tmPct val="10000"/>
                                  </p:iterate>
                                  <p:childTnLst>
                                    <p:animMotion origin="layout" path="M 0.0 0.0 L 0.0 -0.07213" pathEditMode="relative" ptsTypes="">
                                      <p:cBhvr>
                                        <p:cTn id="101" dur="250" accel="50000" decel="50000" autoRev="1" fill="hold">
                                          <p:stCondLst>
                                            <p:cond delay="0"/>
                                          </p:stCondLst>
                                        </p:cTn>
                                        <p:tgtEl>
                                          <p:spTgt spid="81"/>
                                        </p:tgtEl>
                                        <p:attrNameLst>
                                          <p:attrName>ppt_x</p:attrName>
                                          <p:attrName>ppt_y</p:attrName>
                                        </p:attrNameLst>
                                      </p:cBhvr>
                                    </p:animMotion>
                                    <p:animRot by="1500000">
                                      <p:cBhvr>
                                        <p:cTn id="102" dur="125" fill="hold">
                                          <p:stCondLst>
                                            <p:cond delay="0"/>
                                          </p:stCondLst>
                                        </p:cTn>
                                        <p:tgtEl>
                                          <p:spTgt spid="81"/>
                                        </p:tgtEl>
                                        <p:attrNameLst>
                                          <p:attrName>r</p:attrName>
                                        </p:attrNameLst>
                                      </p:cBhvr>
                                    </p:animRot>
                                    <p:animRot by="-1500000">
                                      <p:cBhvr>
                                        <p:cTn id="103" dur="125" fill="hold">
                                          <p:stCondLst>
                                            <p:cond delay="125"/>
                                          </p:stCondLst>
                                        </p:cTn>
                                        <p:tgtEl>
                                          <p:spTgt spid="81"/>
                                        </p:tgtEl>
                                        <p:attrNameLst>
                                          <p:attrName>r</p:attrName>
                                        </p:attrNameLst>
                                      </p:cBhvr>
                                    </p:animRot>
                                    <p:animRot by="-1500000">
                                      <p:cBhvr>
                                        <p:cTn id="104" dur="125" fill="hold">
                                          <p:stCondLst>
                                            <p:cond delay="250"/>
                                          </p:stCondLst>
                                        </p:cTn>
                                        <p:tgtEl>
                                          <p:spTgt spid="81"/>
                                        </p:tgtEl>
                                        <p:attrNameLst>
                                          <p:attrName>r</p:attrName>
                                        </p:attrNameLst>
                                      </p:cBhvr>
                                    </p:animRot>
                                    <p:animRot by="1500000">
                                      <p:cBhvr>
                                        <p:cTn id="105" dur="125" fill="hold">
                                          <p:stCondLst>
                                            <p:cond delay="375"/>
                                          </p:stCondLst>
                                        </p:cTn>
                                        <p:tgtEl>
                                          <p:spTgt spid="81"/>
                                        </p:tgtEl>
                                        <p:attrNameLst>
                                          <p:attrName>r</p:attrName>
                                        </p:attrNameLst>
                                      </p:cBhvr>
                                    </p:animRot>
                                  </p:childTnLst>
                                </p:cTn>
                              </p:par>
                            </p:childTnLst>
                          </p:cTn>
                        </p:par>
                        <p:par>
                          <p:cTn id="106" fill="hold">
                            <p:stCondLst>
                              <p:cond delay="2650"/>
                            </p:stCondLst>
                            <p:childTnLst>
                              <p:par>
                                <p:cTn id="107" presetID="42" presetClass="entr" presetSubtype="0" fill="hold" grpId="0" nodeType="afterEffect">
                                  <p:stCondLst>
                                    <p:cond delay="0"/>
                                  </p:stCondLst>
                                  <p:childTnLst>
                                    <p:set>
                                      <p:cBhvr>
                                        <p:cTn id="108" dur="1" fill="hold">
                                          <p:stCondLst>
                                            <p:cond delay="0"/>
                                          </p:stCondLst>
                                        </p:cTn>
                                        <p:tgtEl>
                                          <p:spTgt spid="83"/>
                                        </p:tgtEl>
                                        <p:attrNameLst>
                                          <p:attrName>style.visibility</p:attrName>
                                        </p:attrNameLst>
                                      </p:cBhvr>
                                      <p:to>
                                        <p:strVal val="visible"/>
                                      </p:to>
                                    </p:set>
                                    <p:animEffect transition="in" filter="fade">
                                      <p:cBhvr>
                                        <p:cTn id="109" dur="3000"/>
                                        <p:tgtEl>
                                          <p:spTgt spid="83"/>
                                        </p:tgtEl>
                                      </p:cBhvr>
                                    </p:animEffect>
                                    <p:anim calcmode="lin" valueType="num">
                                      <p:cBhvr>
                                        <p:cTn id="110" dur="3000" fill="hold"/>
                                        <p:tgtEl>
                                          <p:spTgt spid="83"/>
                                        </p:tgtEl>
                                        <p:attrNameLst>
                                          <p:attrName>ppt_x</p:attrName>
                                        </p:attrNameLst>
                                      </p:cBhvr>
                                      <p:tavLst>
                                        <p:tav tm="0">
                                          <p:val>
                                            <p:strVal val="#ppt_x"/>
                                          </p:val>
                                        </p:tav>
                                        <p:tav tm="100000">
                                          <p:val>
                                            <p:strVal val="#ppt_x"/>
                                          </p:val>
                                        </p:tav>
                                      </p:tavLst>
                                    </p:anim>
                                    <p:anim calcmode="lin" valueType="num">
                                      <p:cBhvr>
                                        <p:cTn id="111" dur="3000" fill="hold"/>
                                        <p:tgtEl>
                                          <p:spTgt spid="83"/>
                                        </p:tgtEl>
                                        <p:attrNameLst>
                                          <p:attrName>ppt_y</p:attrName>
                                        </p:attrNameLst>
                                      </p:cBhvr>
                                      <p:tavLst>
                                        <p:tav tm="0">
                                          <p:val>
                                            <p:strVal val="#ppt_y+.1"/>
                                          </p:val>
                                        </p:tav>
                                        <p:tav tm="100000">
                                          <p:val>
                                            <p:strVal val="#ppt_y"/>
                                          </p:val>
                                        </p:tav>
                                      </p:tavLst>
                                    </p:anim>
                                  </p:childTnLst>
                                </p:cTn>
                              </p:par>
                            </p:childTnLst>
                          </p:cTn>
                        </p:par>
                        <p:par>
                          <p:cTn id="112" fill="hold">
                            <p:stCondLst>
                              <p:cond delay="5650"/>
                            </p:stCondLst>
                            <p:childTnLst>
                              <p:par>
                                <p:cTn id="113" presetID="10" presetClass="entr" presetSubtype="0" fill="hold" grpId="0" nodeType="afterEffect">
                                  <p:stCondLst>
                                    <p:cond delay="0"/>
                                  </p:stCondLst>
                                  <p:childTnLst>
                                    <p:set>
                                      <p:cBhvr>
                                        <p:cTn id="114" dur="1" fill="hold">
                                          <p:stCondLst>
                                            <p:cond delay="0"/>
                                          </p:stCondLst>
                                        </p:cTn>
                                        <p:tgtEl>
                                          <p:spTgt spid="27"/>
                                        </p:tgtEl>
                                        <p:attrNameLst>
                                          <p:attrName>style.visibility</p:attrName>
                                        </p:attrNameLst>
                                      </p:cBhvr>
                                      <p:to>
                                        <p:strVal val="visible"/>
                                      </p:to>
                                    </p:set>
                                    <p:animEffect transition="in" filter="fade">
                                      <p:cBhvr>
                                        <p:cTn id="115" dur="2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0" grpId="1" animBg="1"/>
      <p:bldP spid="40" grpId="2" animBg="1"/>
      <p:bldP spid="41" grpId="0" animBg="1"/>
      <p:bldP spid="41" grpId="1" animBg="1"/>
      <p:bldP spid="41" grpId="2" animBg="1"/>
      <p:bldP spid="75" grpId="0" animBg="1"/>
      <p:bldP spid="75" grpId="1" animBg="1"/>
      <p:bldP spid="75" grpId="2" animBg="1"/>
      <p:bldP spid="76" grpId="0" animBg="1"/>
      <p:bldP spid="76" grpId="1" animBg="1"/>
      <p:bldP spid="76" grpId="2" animBg="1"/>
      <p:bldP spid="81" grpId="0"/>
      <p:bldP spid="81" grpId="1"/>
      <p:bldP spid="83" grpId="0"/>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Picture 4" descr="F:\0PPT素材\背景及图片\白麻子.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cxnSp>
        <p:nvCxnSpPr>
          <p:cNvPr id="95" name="直接连接符 94"/>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5" name="椭圆 10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TextBox 105"/>
          <p:cNvSpPr txBox="1"/>
          <p:nvPr/>
        </p:nvSpPr>
        <p:spPr>
          <a:xfrm>
            <a:off x="908957" y="206330"/>
            <a:ext cx="1069524"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主目录</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107" name="TextBox 106"/>
          <p:cNvSpPr txBox="1"/>
          <p:nvPr/>
        </p:nvSpPr>
        <p:spPr>
          <a:xfrm>
            <a:off x="2160085" y="267886"/>
            <a:ext cx="1183337" cy="338554"/>
          </a:xfrm>
          <a:prstGeom prst="rect">
            <a:avLst/>
          </a:prstGeom>
          <a:noFill/>
        </p:spPr>
        <p:txBody>
          <a:bodyPr wrap="none" rtlCol="0">
            <a:spAutoFit/>
          </a:bodyPr>
          <a:lstStyle/>
          <a:p>
            <a:r>
              <a:rPr lang="en-US" altLang="zh-CN" sz="1600" dirty="0" smtClean="0">
                <a:solidFill>
                  <a:srgbClr val="C00000"/>
                </a:solidFill>
                <a:latin typeface="Kozuka Gothic Pro R" pitchFamily="34" charset="-128"/>
                <a:ea typeface="Kozuka Gothic Pro R" pitchFamily="34" charset="-128"/>
              </a:rPr>
              <a:t>CONTENTS</a:t>
            </a:r>
            <a:endParaRPr lang="zh-CN" altLang="en-US" sz="1600" dirty="0">
              <a:solidFill>
                <a:srgbClr val="C00000"/>
              </a:solidFill>
              <a:latin typeface="Kozuka Gothic Pro R" pitchFamily="34" charset="-128"/>
              <a:ea typeface="Kozuka Gothic Pro R" pitchFamily="34" charset="-128"/>
            </a:endParaRPr>
          </a:p>
        </p:txBody>
      </p:sp>
      <p:cxnSp>
        <p:nvCxnSpPr>
          <p:cNvPr id="108" name="直接连接符 107"/>
          <p:cNvCxnSpPr/>
          <p:nvPr/>
        </p:nvCxnSpPr>
        <p:spPr>
          <a:xfrm>
            <a:off x="2026111"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任意多边形 34"/>
          <p:cNvSpPr/>
          <p:nvPr/>
        </p:nvSpPr>
        <p:spPr>
          <a:xfrm>
            <a:off x="1741714" y="2220686"/>
            <a:ext cx="5660572" cy="1204692"/>
          </a:xfrm>
          <a:custGeom>
            <a:avLst/>
            <a:gdLst>
              <a:gd name="connsiteX0" fmla="*/ 0 w 5660572"/>
              <a:gd name="connsiteY0" fmla="*/ 14514 h 1204692"/>
              <a:gd name="connsiteX1" fmla="*/ 1407886 w 5660572"/>
              <a:gd name="connsiteY1" fmla="*/ 1204685 h 1204692"/>
              <a:gd name="connsiteX2" fmla="*/ 2815772 w 5660572"/>
              <a:gd name="connsiteY2" fmla="*/ 0 h 1204692"/>
              <a:gd name="connsiteX3" fmla="*/ 4267200 w 5660572"/>
              <a:gd name="connsiteY3" fmla="*/ 1204685 h 1204692"/>
              <a:gd name="connsiteX4" fmla="*/ 5660572 w 5660572"/>
              <a:gd name="connsiteY4" fmla="*/ 0 h 1204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60572" h="1204692">
                <a:moveTo>
                  <a:pt x="0" y="14514"/>
                </a:moveTo>
                <a:cubicBezTo>
                  <a:pt x="469295" y="610809"/>
                  <a:pt x="938591" y="1207104"/>
                  <a:pt x="1407886" y="1204685"/>
                </a:cubicBezTo>
                <a:cubicBezTo>
                  <a:pt x="1877181" y="1202266"/>
                  <a:pt x="2339220" y="0"/>
                  <a:pt x="2815772" y="0"/>
                </a:cubicBezTo>
                <a:cubicBezTo>
                  <a:pt x="3292324" y="0"/>
                  <a:pt x="3793067" y="1204685"/>
                  <a:pt x="4267200" y="1204685"/>
                </a:cubicBezTo>
                <a:cubicBezTo>
                  <a:pt x="4741333" y="1204685"/>
                  <a:pt x="5411410" y="152400"/>
                  <a:pt x="5660572" y="0"/>
                </a:cubicBezTo>
              </a:path>
            </a:pathLst>
          </a:custGeom>
          <a:ln w="76200">
            <a:solidFill>
              <a:srgbClr val="1A3F6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rgbClr val="1A3F6C"/>
              </a:solidFill>
            </a:endParaRPr>
          </a:p>
        </p:txBody>
      </p:sp>
      <p:grpSp>
        <p:nvGrpSpPr>
          <p:cNvPr id="10" name="组合 9"/>
          <p:cNvGrpSpPr/>
          <p:nvPr/>
        </p:nvGrpSpPr>
        <p:grpSpPr>
          <a:xfrm>
            <a:off x="1180871" y="1661152"/>
            <a:ext cx="1139038" cy="1139038"/>
            <a:chOff x="1180871" y="1661152"/>
            <a:chExt cx="1139038" cy="1139038"/>
          </a:xfrm>
        </p:grpSpPr>
        <p:grpSp>
          <p:nvGrpSpPr>
            <p:cNvPr id="110" name="组合 109"/>
            <p:cNvGrpSpPr/>
            <p:nvPr/>
          </p:nvGrpSpPr>
          <p:grpSpPr>
            <a:xfrm>
              <a:off x="1180871" y="1661152"/>
              <a:ext cx="1139038" cy="1139038"/>
              <a:chOff x="304800" y="673100"/>
              <a:chExt cx="4000500" cy="4000500"/>
            </a:xfrm>
            <a:effectLst>
              <a:outerShdw blurRad="444500" dist="254000" dir="8100000" algn="tr" rotWithShape="0">
                <a:prstClr val="black">
                  <a:alpha val="50000"/>
                </a:prstClr>
              </a:outerShdw>
            </a:effectLst>
          </p:grpSpPr>
          <p:sp>
            <p:nvSpPr>
              <p:cNvPr id="112" name="同心圆 11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13" name="椭圆 11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4" name="TextBox 133"/>
            <p:cNvSpPr txBox="1"/>
            <p:nvPr/>
          </p:nvSpPr>
          <p:spPr>
            <a:xfrm>
              <a:off x="1459284" y="1876728"/>
              <a:ext cx="582211" cy="707886"/>
            </a:xfrm>
            <a:prstGeom prst="rect">
              <a:avLst/>
            </a:prstGeom>
            <a:noFill/>
          </p:spPr>
          <p:txBody>
            <a:bodyPr wrap="none" rtlCol="0">
              <a:spAutoFit/>
            </a:bodyPr>
            <a:lstStyle/>
            <a:p>
              <a:r>
                <a:rPr lang="en-US" altLang="zh-CN" sz="4000" dirty="0" smtClean="0">
                  <a:solidFill>
                    <a:srgbClr val="1A3F6C"/>
                  </a:solidFill>
                  <a:latin typeface="Watford DB" pitchFamily="2" charset="0"/>
                  <a:ea typeface="造字工房劲黑（非商用）常规体" pitchFamily="50" charset="-122"/>
                </a:rPr>
                <a:t>1</a:t>
              </a:r>
              <a:endParaRPr lang="zh-CN" altLang="en-US" sz="4000" dirty="0">
                <a:solidFill>
                  <a:srgbClr val="1A3F6C"/>
                </a:solidFill>
                <a:latin typeface="Watford DB" pitchFamily="2" charset="0"/>
                <a:ea typeface="造字工房劲黑（非商用）常规体" pitchFamily="50" charset="-122"/>
              </a:endParaRPr>
            </a:p>
          </p:txBody>
        </p:sp>
      </p:grpSp>
      <p:grpSp>
        <p:nvGrpSpPr>
          <p:cNvPr id="30" name="组合 29"/>
          <p:cNvGrpSpPr/>
          <p:nvPr/>
        </p:nvGrpSpPr>
        <p:grpSpPr>
          <a:xfrm>
            <a:off x="2591676" y="2836786"/>
            <a:ext cx="1139038" cy="1139038"/>
            <a:chOff x="2591676" y="2836786"/>
            <a:chExt cx="1139038" cy="1139038"/>
          </a:xfrm>
        </p:grpSpPr>
        <p:grpSp>
          <p:nvGrpSpPr>
            <p:cNvPr id="120" name="组合 119"/>
            <p:cNvGrpSpPr/>
            <p:nvPr/>
          </p:nvGrpSpPr>
          <p:grpSpPr>
            <a:xfrm>
              <a:off x="2591676" y="2836786"/>
              <a:ext cx="1139038" cy="1139038"/>
              <a:chOff x="304800" y="673100"/>
              <a:chExt cx="4000500" cy="4000500"/>
            </a:xfrm>
            <a:effectLst>
              <a:outerShdw blurRad="444500" dist="254000" dir="8100000" algn="tr" rotWithShape="0">
                <a:prstClr val="black">
                  <a:alpha val="50000"/>
                </a:prstClr>
              </a:outerShdw>
            </a:effectLst>
          </p:grpSpPr>
          <p:sp>
            <p:nvSpPr>
              <p:cNvPr id="122" name="同心圆 12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23" name="椭圆 12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5" name="TextBox 134"/>
            <p:cNvSpPr txBox="1"/>
            <p:nvPr/>
          </p:nvSpPr>
          <p:spPr>
            <a:xfrm>
              <a:off x="2870089" y="3052362"/>
              <a:ext cx="582211" cy="707886"/>
            </a:xfrm>
            <a:prstGeom prst="rect">
              <a:avLst/>
            </a:prstGeom>
            <a:noFill/>
          </p:spPr>
          <p:txBody>
            <a:bodyPr wrap="none" rtlCol="0">
              <a:spAutoFit/>
            </a:bodyPr>
            <a:lstStyle/>
            <a:p>
              <a:r>
                <a:rPr lang="en-US" altLang="zh-CN" sz="4000" dirty="0" smtClean="0">
                  <a:solidFill>
                    <a:srgbClr val="1A3F6C"/>
                  </a:solidFill>
                  <a:latin typeface="Watford DB" pitchFamily="2" charset="0"/>
                  <a:ea typeface="造字工房劲黑（非商用）常规体" pitchFamily="50" charset="-122"/>
                </a:rPr>
                <a:t>2</a:t>
              </a:r>
              <a:endParaRPr lang="zh-CN" altLang="en-US" sz="4000" dirty="0">
                <a:solidFill>
                  <a:srgbClr val="1A3F6C"/>
                </a:solidFill>
                <a:latin typeface="Watford DB" pitchFamily="2" charset="0"/>
                <a:ea typeface="造字工房劲黑（非商用）常规体" pitchFamily="50" charset="-122"/>
              </a:endParaRPr>
            </a:p>
          </p:txBody>
        </p:sp>
      </p:grpSp>
      <p:grpSp>
        <p:nvGrpSpPr>
          <p:cNvPr id="31" name="组合 30"/>
          <p:cNvGrpSpPr/>
          <p:nvPr/>
        </p:nvGrpSpPr>
        <p:grpSpPr>
          <a:xfrm>
            <a:off x="4002481" y="1661152"/>
            <a:ext cx="1139038" cy="1139038"/>
            <a:chOff x="4002481" y="1661152"/>
            <a:chExt cx="1139038" cy="1139038"/>
          </a:xfrm>
        </p:grpSpPr>
        <p:grpSp>
          <p:nvGrpSpPr>
            <p:cNvPr id="130" name="组合 129"/>
            <p:cNvGrpSpPr/>
            <p:nvPr/>
          </p:nvGrpSpPr>
          <p:grpSpPr>
            <a:xfrm>
              <a:off x="4002481" y="1661152"/>
              <a:ext cx="1139038" cy="1139038"/>
              <a:chOff x="304800" y="673100"/>
              <a:chExt cx="4000500" cy="4000500"/>
            </a:xfrm>
            <a:effectLst>
              <a:outerShdw blurRad="444500" dist="254000" dir="8100000" algn="tr" rotWithShape="0">
                <a:prstClr val="black">
                  <a:alpha val="50000"/>
                </a:prstClr>
              </a:outerShdw>
            </a:effectLst>
          </p:grpSpPr>
          <p:sp>
            <p:nvSpPr>
              <p:cNvPr id="132" name="同心圆 13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33" name="椭圆 13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6" name="TextBox 135"/>
            <p:cNvSpPr txBox="1"/>
            <p:nvPr/>
          </p:nvSpPr>
          <p:spPr>
            <a:xfrm>
              <a:off x="4280894" y="1876728"/>
              <a:ext cx="582211" cy="707886"/>
            </a:xfrm>
            <a:prstGeom prst="rect">
              <a:avLst/>
            </a:prstGeom>
            <a:noFill/>
          </p:spPr>
          <p:txBody>
            <a:bodyPr wrap="none" rtlCol="0">
              <a:spAutoFit/>
            </a:bodyPr>
            <a:lstStyle/>
            <a:p>
              <a:r>
                <a:rPr lang="en-US" altLang="zh-CN" sz="4000" dirty="0" smtClean="0">
                  <a:solidFill>
                    <a:srgbClr val="1A3F6C"/>
                  </a:solidFill>
                  <a:latin typeface="Watford DB" pitchFamily="2" charset="0"/>
                  <a:ea typeface="造字工房劲黑（非商用）常规体" pitchFamily="50" charset="-122"/>
                </a:rPr>
                <a:t>3</a:t>
              </a:r>
              <a:endParaRPr lang="zh-CN" altLang="en-US" sz="4000" dirty="0">
                <a:solidFill>
                  <a:srgbClr val="1A3F6C"/>
                </a:solidFill>
                <a:latin typeface="Watford DB" pitchFamily="2" charset="0"/>
                <a:ea typeface="造字工房劲黑（非商用）常规体" pitchFamily="50" charset="-122"/>
              </a:endParaRPr>
            </a:p>
          </p:txBody>
        </p:sp>
      </p:grpSp>
      <p:grpSp>
        <p:nvGrpSpPr>
          <p:cNvPr id="32" name="组合 31"/>
          <p:cNvGrpSpPr/>
          <p:nvPr/>
        </p:nvGrpSpPr>
        <p:grpSpPr>
          <a:xfrm>
            <a:off x="5413286" y="2836786"/>
            <a:ext cx="1139038" cy="1139038"/>
            <a:chOff x="5413286" y="2836786"/>
            <a:chExt cx="1139038" cy="1139038"/>
          </a:xfrm>
        </p:grpSpPr>
        <p:grpSp>
          <p:nvGrpSpPr>
            <p:cNvPr id="115" name="组合 114"/>
            <p:cNvGrpSpPr/>
            <p:nvPr/>
          </p:nvGrpSpPr>
          <p:grpSpPr>
            <a:xfrm>
              <a:off x="5413286" y="2836786"/>
              <a:ext cx="1139038" cy="1139038"/>
              <a:chOff x="304800" y="673100"/>
              <a:chExt cx="4000500" cy="4000500"/>
            </a:xfrm>
            <a:effectLst>
              <a:outerShdw blurRad="444500" dist="254000" dir="8100000" algn="tr" rotWithShape="0">
                <a:prstClr val="black">
                  <a:alpha val="50000"/>
                </a:prstClr>
              </a:outerShdw>
            </a:effectLst>
          </p:grpSpPr>
          <p:sp>
            <p:nvSpPr>
              <p:cNvPr id="117" name="同心圆 11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18" name="椭圆 11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7" name="TextBox 136"/>
            <p:cNvSpPr txBox="1"/>
            <p:nvPr/>
          </p:nvSpPr>
          <p:spPr>
            <a:xfrm>
              <a:off x="5691699" y="3052362"/>
              <a:ext cx="582211" cy="707886"/>
            </a:xfrm>
            <a:prstGeom prst="rect">
              <a:avLst/>
            </a:prstGeom>
            <a:noFill/>
          </p:spPr>
          <p:txBody>
            <a:bodyPr wrap="none" rtlCol="0">
              <a:spAutoFit/>
            </a:bodyPr>
            <a:lstStyle/>
            <a:p>
              <a:r>
                <a:rPr lang="en-US" altLang="zh-CN" sz="4000" dirty="0" smtClean="0">
                  <a:solidFill>
                    <a:srgbClr val="1A3F6C"/>
                  </a:solidFill>
                  <a:latin typeface="Watford DB" pitchFamily="2" charset="0"/>
                  <a:ea typeface="造字工房劲黑（非商用）常规体" pitchFamily="50" charset="-122"/>
                </a:rPr>
                <a:t>4</a:t>
              </a:r>
              <a:endParaRPr lang="zh-CN" altLang="en-US" sz="4000" dirty="0">
                <a:solidFill>
                  <a:srgbClr val="1A3F6C"/>
                </a:solidFill>
                <a:latin typeface="Watford DB" pitchFamily="2" charset="0"/>
                <a:ea typeface="造字工房劲黑（非商用）常规体" pitchFamily="50" charset="-122"/>
              </a:endParaRPr>
            </a:p>
          </p:txBody>
        </p:sp>
      </p:grpSp>
      <p:grpSp>
        <p:nvGrpSpPr>
          <p:cNvPr id="33" name="组合 32"/>
          <p:cNvGrpSpPr/>
          <p:nvPr/>
        </p:nvGrpSpPr>
        <p:grpSpPr>
          <a:xfrm>
            <a:off x="6824091" y="1661152"/>
            <a:ext cx="1139038" cy="1139038"/>
            <a:chOff x="6824091" y="1661152"/>
            <a:chExt cx="1139038" cy="1139038"/>
          </a:xfrm>
        </p:grpSpPr>
        <p:grpSp>
          <p:nvGrpSpPr>
            <p:cNvPr id="125" name="组合 124"/>
            <p:cNvGrpSpPr/>
            <p:nvPr/>
          </p:nvGrpSpPr>
          <p:grpSpPr>
            <a:xfrm>
              <a:off x="6824091" y="1661152"/>
              <a:ext cx="1139038" cy="1139038"/>
              <a:chOff x="304800" y="673100"/>
              <a:chExt cx="4000500" cy="4000500"/>
            </a:xfrm>
            <a:effectLst>
              <a:outerShdw blurRad="444500" dist="254000" dir="8100000" algn="tr" rotWithShape="0">
                <a:prstClr val="black">
                  <a:alpha val="50000"/>
                </a:prstClr>
              </a:outerShdw>
            </a:effectLst>
          </p:grpSpPr>
          <p:sp>
            <p:nvSpPr>
              <p:cNvPr id="127" name="同心圆 12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28" name="椭圆 12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42" name="TextBox 141"/>
            <p:cNvSpPr txBox="1"/>
            <p:nvPr/>
          </p:nvSpPr>
          <p:spPr>
            <a:xfrm>
              <a:off x="7102504" y="1876728"/>
              <a:ext cx="582211" cy="707886"/>
            </a:xfrm>
            <a:prstGeom prst="rect">
              <a:avLst/>
            </a:prstGeom>
            <a:noFill/>
          </p:spPr>
          <p:txBody>
            <a:bodyPr wrap="none" rtlCol="0">
              <a:spAutoFit/>
            </a:bodyPr>
            <a:lstStyle/>
            <a:p>
              <a:r>
                <a:rPr lang="en-US" altLang="zh-CN" sz="4000" dirty="0" smtClean="0">
                  <a:solidFill>
                    <a:srgbClr val="1A3F6C"/>
                  </a:solidFill>
                  <a:latin typeface="Watford DB" pitchFamily="2" charset="0"/>
                  <a:ea typeface="造字工房劲黑（非商用）常规体" pitchFamily="50" charset="-122"/>
                </a:rPr>
                <a:t>5</a:t>
              </a:r>
              <a:endParaRPr lang="zh-CN" altLang="en-US" sz="4000" dirty="0">
                <a:solidFill>
                  <a:srgbClr val="1A3F6C"/>
                </a:solidFill>
                <a:latin typeface="Watford DB" pitchFamily="2" charset="0"/>
                <a:ea typeface="造字工房劲黑（非商用）常规体" pitchFamily="50" charset="-122"/>
              </a:endParaRPr>
            </a:p>
          </p:txBody>
        </p:sp>
      </p:grpSp>
      <p:sp>
        <p:nvSpPr>
          <p:cNvPr id="144" name="TextBox 143"/>
          <p:cNvSpPr txBox="1"/>
          <p:nvPr/>
        </p:nvSpPr>
        <p:spPr>
          <a:xfrm>
            <a:off x="798782" y="880446"/>
            <a:ext cx="1783080" cy="368300"/>
          </a:xfrm>
          <a:prstGeom prst="rect">
            <a:avLst/>
          </a:prstGeom>
          <a:noFill/>
        </p:spPr>
        <p:txBody>
          <a:bodyPr wrap="none" rtlCol="0">
            <a:spAutoFit/>
          </a:bodyPr>
          <a:lstStyle/>
          <a:p>
            <a:pPr algn="l"/>
            <a:r>
              <a:rPr lang="zh-CN" altLang="en-US" dirty="0">
                <a:latin typeface="+mj-ea"/>
                <a:ea typeface="+mj-ea"/>
                <a:sym typeface="+mn-ea"/>
              </a:rPr>
              <a:t>项目背景及意义</a:t>
            </a:r>
            <a:endParaRPr lang="zh-CN" altLang="en-US" dirty="0" smtClean="0">
              <a:latin typeface="方正兰亭细黑_GBK" panose="02000000000000000000" pitchFamily="2" charset="-122"/>
              <a:ea typeface="方正兰亭细黑_GBK" panose="02000000000000000000" pitchFamily="2" charset="-122"/>
            </a:endParaRPr>
          </a:p>
        </p:txBody>
      </p:sp>
      <p:sp>
        <p:nvSpPr>
          <p:cNvPr id="145" name="TextBox 144"/>
          <p:cNvSpPr txBox="1"/>
          <p:nvPr/>
        </p:nvSpPr>
        <p:spPr>
          <a:xfrm>
            <a:off x="2175966" y="4128385"/>
            <a:ext cx="1554480" cy="368300"/>
          </a:xfrm>
          <a:prstGeom prst="rect">
            <a:avLst/>
          </a:prstGeom>
          <a:noFill/>
        </p:spPr>
        <p:txBody>
          <a:bodyPr wrap="none" rtlCol="0">
            <a:spAutoFit/>
          </a:bodyPr>
          <a:lstStyle/>
          <a:p>
            <a:pPr algn="l"/>
            <a:r>
              <a:rPr lang="zh-CN" altLang="en-US" dirty="0" smtClean="0">
                <a:latin typeface="方正兰亭细黑_GBK" panose="02000000000000000000" pitchFamily="2" charset="-122"/>
                <a:ea typeface="方正兰亭细黑_GBK" panose="02000000000000000000" pitchFamily="2" charset="-122"/>
              </a:rPr>
              <a:t>系统业务说明</a:t>
            </a:r>
            <a:endParaRPr lang="zh-CN" altLang="en-US" dirty="0" smtClean="0">
              <a:latin typeface="方正兰亭细黑_GBK" panose="02000000000000000000" pitchFamily="2" charset="-122"/>
              <a:ea typeface="方正兰亭细黑_GBK" panose="02000000000000000000" pitchFamily="2" charset="-122"/>
            </a:endParaRPr>
          </a:p>
        </p:txBody>
      </p:sp>
      <p:sp>
        <p:nvSpPr>
          <p:cNvPr id="146" name="TextBox 145"/>
          <p:cNvSpPr txBox="1"/>
          <p:nvPr/>
        </p:nvSpPr>
        <p:spPr>
          <a:xfrm>
            <a:off x="4002479" y="880446"/>
            <a:ext cx="1097280" cy="368300"/>
          </a:xfrm>
          <a:prstGeom prst="rect">
            <a:avLst/>
          </a:prstGeom>
          <a:noFill/>
        </p:spPr>
        <p:txBody>
          <a:bodyPr wrap="none" rtlCol="0">
            <a:spAutoFit/>
          </a:bodyPr>
          <a:lstStyle/>
          <a:p>
            <a:pPr algn="l"/>
            <a:r>
              <a:rPr lang="zh-CN" altLang="en-US" dirty="0">
                <a:latin typeface="+mj-ea"/>
                <a:ea typeface="+mj-ea"/>
                <a:sym typeface="+mn-ea"/>
              </a:rPr>
              <a:t>设计方案</a:t>
            </a:r>
            <a:endParaRPr lang="zh-CN" altLang="en-US" dirty="0">
              <a:latin typeface="方正兰亭细黑_GBK" panose="02000000000000000000" pitchFamily="2" charset="-122"/>
              <a:ea typeface="方正兰亭细黑_GBK" panose="02000000000000000000" pitchFamily="2" charset="-122"/>
            </a:endParaRPr>
          </a:p>
        </p:txBody>
      </p:sp>
      <p:sp>
        <p:nvSpPr>
          <p:cNvPr id="147" name="TextBox 146"/>
          <p:cNvSpPr txBox="1"/>
          <p:nvPr/>
        </p:nvSpPr>
        <p:spPr>
          <a:xfrm>
            <a:off x="5455524" y="4128070"/>
            <a:ext cx="1097280" cy="368300"/>
          </a:xfrm>
          <a:prstGeom prst="rect">
            <a:avLst/>
          </a:prstGeom>
          <a:noFill/>
        </p:spPr>
        <p:txBody>
          <a:bodyPr wrap="none" rtlCol="0">
            <a:spAutoFit/>
          </a:bodyPr>
          <a:lstStyle/>
          <a:p>
            <a:pPr algn="ctr"/>
            <a:r>
              <a:rPr lang="zh-CN" altLang="en-US" dirty="0">
                <a:latin typeface="+mj-ea"/>
                <a:ea typeface="+mj-ea"/>
                <a:sym typeface="+mn-ea"/>
              </a:rPr>
              <a:t>项目展示</a:t>
            </a:r>
            <a:endParaRPr lang="zh-CN" altLang="en-US" dirty="0">
              <a:latin typeface="方正兰亭细黑_GBK" panose="02000000000000000000" pitchFamily="2" charset="-122"/>
              <a:ea typeface="方正兰亭细黑_GBK" panose="02000000000000000000" pitchFamily="2" charset="-122"/>
            </a:endParaRPr>
          </a:p>
        </p:txBody>
      </p:sp>
      <p:sp>
        <p:nvSpPr>
          <p:cNvPr id="148" name="TextBox 147"/>
          <p:cNvSpPr txBox="1"/>
          <p:nvPr/>
        </p:nvSpPr>
        <p:spPr>
          <a:xfrm>
            <a:off x="7044542" y="958551"/>
            <a:ext cx="640080" cy="368300"/>
          </a:xfrm>
          <a:prstGeom prst="rect">
            <a:avLst/>
          </a:prstGeom>
          <a:noFill/>
        </p:spPr>
        <p:txBody>
          <a:bodyPr wrap="none" rtlCol="0">
            <a:spAutoFit/>
          </a:bodyPr>
          <a:lstStyle/>
          <a:p>
            <a:r>
              <a:rPr lang="zh-CN" altLang="en-US" dirty="0">
                <a:latin typeface="方正兰亭细黑_GBK" panose="02000000000000000000" pitchFamily="2" charset="-122"/>
                <a:ea typeface="方正兰亭细黑_GBK" panose="02000000000000000000" pitchFamily="2" charset="-122"/>
              </a:rPr>
              <a:t>致谢</a:t>
            </a:r>
            <a:endParaRPr lang="zh-CN" altLang="en-US" dirty="0">
              <a:latin typeface="方正兰亭细黑_GBK" panose="02000000000000000000" pitchFamily="2" charset="-122"/>
              <a:ea typeface="方正兰亭细黑_GBK" panose="02000000000000000000" pitchFamily="2" charset="-122"/>
            </a:endParaRPr>
          </a:p>
        </p:txBody>
      </p:sp>
      <p:sp>
        <p:nvSpPr>
          <p:cNvPr id="153" name="TextBox 152"/>
          <p:cNvSpPr txBox="1"/>
          <p:nvPr/>
        </p:nvSpPr>
        <p:spPr>
          <a:xfrm>
            <a:off x="10609990" y="6382589"/>
            <a:ext cx="877163" cy="369332"/>
          </a:xfrm>
          <a:prstGeom prst="rect">
            <a:avLst/>
          </a:prstGeom>
          <a:noFill/>
        </p:spPr>
        <p:txBody>
          <a:bodyPr wrap="none" rtlCol="0">
            <a:spAutoFit/>
          </a:bodyPr>
          <a:lstStyle/>
          <a:p>
            <a:r>
              <a:rPr lang="zh-CN" altLang="en-US" dirty="0" smtClean="0"/>
              <a:t>延时符</a:t>
            </a:r>
            <a:endParaRPr lang="zh-CN" altLang="en-US" dirty="0"/>
          </a:p>
        </p:txBody>
      </p:sp>
    </p:spTree>
    <p:custDataLst>
      <p:tags r:id="rId2"/>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300"/>
                                        <p:tgtEl>
                                          <p:spTgt spid="9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5"/>
                                        </p:tgtEl>
                                        <p:attrNameLst>
                                          <p:attrName>style.visibility</p:attrName>
                                        </p:attrNameLst>
                                      </p:cBhvr>
                                      <p:to>
                                        <p:strVal val="visible"/>
                                      </p:to>
                                    </p:set>
                                    <p:animEffect transition="in" filter="wipe(down)">
                                      <p:cBhvr>
                                        <p:cTn id="11" dur="300"/>
                                        <p:tgtEl>
                                          <p:spTgt spid="10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106"/>
                                        </p:tgtEl>
                                        <p:attrNameLst>
                                          <p:attrName>style.visibility</p:attrName>
                                        </p:attrNameLst>
                                      </p:cBhvr>
                                      <p:to>
                                        <p:strVal val="visible"/>
                                      </p:to>
                                    </p:set>
                                    <p:anim calcmode="lin" valueType="num">
                                      <p:cBhvr additive="base">
                                        <p:cTn id="15" dur="500"/>
                                        <p:tgtEl>
                                          <p:spTgt spid="106"/>
                                        </p:tgtEl>
                                        <p:attrNameLst>
                                          <p:attrName>ppt_x</p:attrName>
                                        </p:attrNameLst>
                                      </p:cBhvr>
                                      <p:tavLst>
                                        <p:tav tm="0">
                                          <p:val>
                                            <p:strVal val="#ppt_x-#ppt_w*1.125000"/>
                                          </p:val>
                                        </p:tav>
                                        <p:tav tm="100000">
                                          <p:val>
                                            <p:strVal val="#ppt_x"/>
                                          </p:val>
                                        </p:tav>
                                      </p:tavLst>
                                    </p:anim>
                                    <p:animEffect transition="in" filter="wipe(right)">
                                      <p:cBhvr>
                                        <p:cTn id="16" dur="500"/>
                                        <p:tgtEl>
                                          <p:spTgt spid="106"/>
                                        </p:tgtEl>
                                      </p:cBhvr>
                                    </p:animEffect>
                                  </p:childTnLst>
                                </p:cTn>
                              </p:par>
                              <p:par>
                                <p:cTn id="17" presetID="12" presetClass="entr" presetSubtype="8" fill="hold" nodeType="withEffect">
                                  <p:stCondLst>
                                    <p:cond delay="0"/>
                                  </p:stCondLst>
                                  <p:childTnLst>
                                    <p:set>
                                      <p:cBhvr>
                                        <p:cTn id="18" dur="1" fill="hold">
                                          <p:stCondLst>
                                            <p:cond delay="0"/>
                                          </p:stCondLst>
                                        </p:cTn>
                                        <p:tgtEl>
                                          <p:spTgt spid="108"/>
                                        </p:tgtEl>
                                        <p:attrNameLst>
                                          <p:attrName>style.visibility</p:attrName>
                                        </p:attrNameLst>
                                      </p:cBhvr>
                                      <p:to>
                                        <p:strVal val="visible"/>
                                      </p:to>
                                    </p:set>
                                    <p:anim calcmode="lin" valueType="num">
                                      <p:cBhvr additive="base">
                                        <p:cTn id="19" dur="500"/>
                                        <p:tgtEl>
                                          <p:spTgt spid="108"/>
                                        </p:tgtEl>
                                        <p:attrNameLst>
                                          <p:attrName>ppt_x</p:attrName>
                                        </p:attrNameLst>
                                      </p:cBhvr>
                                      <p:tavLst>
                                        <p:tav tm="0">
                                          <p:val>
                                            <p:strVal val="#ppt_x-#ppt_w*1.125000"/>
                                          </p:val>
                                        </p:tav>
                                        <p:tav tm="100000">
                                          <p:val>
                                            <p:strVal val="#ppt_x"/>
                                          </p:val>
                                        </p:tav>
                                      </p:tavLst>
                                    </p:anim>
                                    <p:animEffect transition="in" filter="wipe(right)">
                                      <p:cBhvr>
                                        <p:cTn id="20" dur="500"/>
                                        <p:tgtEl>
                                          <p:spTgt spid="108"/>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107"/>
                                        </p:tgtEl>
                                        <p:attrNameLst>
                                          <p:attrName>style.visibility</p:attrName>
                                        </p:attrNameLst>
                                      </p:cBhvr>
                                      <p:to>
                                        <p:strVal val="visible"/>
                                      </p:to>
                                    </p:set>
                                    <p:anim calcmode="lin" valueType="num">
                                      <p:cBhvr additive="base">
                                        <p:cTn id="23" dur="500"/>
                                        <p:tgtEl>
                                          <p:spTgt spid="107"/>
                                        </p:tgtEl>
                                        <p:attrNameLst>
                                          <p:attrName>ppt_x</p:attrName>
                                        </p:attrNameLst>
                                      </p:cBhvr>
                                      <p:tavLst>
                                        <p:tav tm="0">
                                          <p:val>
                                            <p:strVal val="#ppt_x-#ppt_w*1.125000"/>
                                          </p:val>
                                        </p:tav>
                                        <p:tav tm="100000">
                                          <p:val>
                                            <p:strVal val="#ppt_x"/>
                                          </p:val>
                                        </p:tav>
                                      </p:tavLst>
                                    </p:anim>
                                    <p:animEffect transition="in" filter="wipe(right)">
                                      <p:cBhvr>
                                        <p:cTn id="24" dur="500"/>
                                        <p:tgtEl>
                                          <p:spTgt spid="107"/>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fltVal val="0"/>
                                          </p:val>
                                        </p:tav>
                                        <p:tav tm="100000">
                                          <p:val>
                                            <p:strVal val="#ppt_h"/>
                                          </p:val>
                                        </p:tav>
                                      </p:tavLst>
                                    </p:anim>
                                    <p:animEffect transition="in" filter="fad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4" fill="hold" grpId="0" nodeType="clickPar">
                                  <p:stCondLst>
                                    <p:cond delay="0"/>
                                  </p:stCondLst>
                                  <p:childTnLst>
                                    <p:set>
                                      <p:cBhvr>
                                        <p:cTn id="34" dur="1" fill="hold">
                                          <p:stCondLst>
                                            <p:cond delay="0"/>
                                          </p:stCondLst>
                                        </p:cTn>
                                        <p:tgtEl>
                                          <p:spTgt spid="144"/>
                                        </p:tgtEl>
                                        <p:attrNameLst>
                                          <p:attrName>style.visibility</p:attrName>
                                        </p:attrNameLst>
                                      </p:cBhvr>
                                      <p:to>
                                        <p:strVal val="visible"/>
                                      </p:to>
                                    </p:set>
                                    <p:anim calcmode="lin" valueType="num">
                                      <p:cBhvr additive="base">
                                        <p:cTn id="35" dur="500"/>
                                        <p:tgtEl>
                                          <p:spTgt spid="144"/>
                                        </p:tgtEl>
                                        <p:attrNameLst>
                                          <p:attrName>ppt_y</p:attrName>
                                        </p:attrNameLst>
                                      </p:cBhvr>
                                      <p:tavLst>
                                        <p:tav tm="0">
                                          <p:val>
                                            <p:strVal val="#ppt_y+#ppt_h*1.125000"/>
                                          </p:val>
                                        </p:tav>
                                        <p:tav tm="100000">
                                          <p:val>
                                            <p:strVal val="#ppt_y"/>
                                          </p:val>
                                        </p:tav>
                                      </p:tavLst>
                                    </p:anim>
                                    <p:animEffect transition="in" filter="wipe(up)">
                                      <p:cBhvr>
                                        <p:cTn id="36" dur="500"/>
                                        <p:tgtEl>
                                          <p:spTgt spid="144"/>
                                        </p:tgtEl>
                                      </p:cBhvr>
                                    </p:animEffect>
                                  </p:childTnLst>
                                </p:cTn>
                              </p:par>
                            </p:childTnLst>
                          </p:cTn>
                        </p:par>
                        <p:par>
                          <p:cTn id="37" fill="hold">
                            <p:stCondLst>
                              <p:cond delay="500"/>
                            </p:stCondLst>
                            <p:childTnLst>
                              <p:par>
                                <p:cTn id="38" presetID="53" presetClass="entr" presetSubtype="16" fill="hold" nodeType="afterEffect">
                                  <p:stCondLst>
                                    <p:cond delay="800"/>
                                  </p:stCondLst>
                                  <p:childTnLst>
                                    <p:set>
                                      <p:cBhvr>
                                        <p:cTn id="39" dur="1" fill="hold">
                                          <p:stCondLst>
                                            <p:cond delay="0"/>
                                          </p:stCondLst>
                                        </p:cTn>
                                        <p:tgtEl>
                                          <p:spTgt spid="30"/>
                                        </p:tgtEl>
                                        <p:attrNameLst>
                                          <p:attrName>style.visibility</p:attrName>
                                        </p:attrNameLst>
                                      </p:cBhvr>
                                      <p:to>
                                        <p:strVal val="visible"/>
                                      </p:to>
                                    </p:set>
                                    <p:anim calcmode="lin" valueType="num">
                                      <p:cBhvr>
                                        <p:cTn id="40" dur="500" fill="hold"/>
                                        <p:tgtEl>
                                          <p:spTgt spid="30"/>
                                        </p:tgtEl>
                                        <p:attrNameLst>
                                          <p:attrName>ppt_w</p:attrName>
                                        </p:attrNameLst>
                                      </p:cBhvr>
                                      <p:tavLst>
                                        <p:tav tm="0">
                                          <p:val>
                                            <p:fltVal val="0"/>
                                          </p:val>
                                        </p:tav>
                                        <p:tav tm="100000">
                                          <p:val>
                                            <p:strVal val="#ppt_w"/>
                                          </p:val>
                                        </p:tav>
                                      </p:tavLst>
                                    </p:anim>
                                    <p:anim calcmode="lin" valueType="num">
                                      <p:cBhvr>
                                        <p:cTn id="41" dur="500" fill="hold"/>
                                        <p:tgtEl>
                                          <p:spTgt spid="30"/>
                                        </p:tgtEl>
                                        <p:attrNameLst>
                                          <p:attrName>ppt_h</p:attrName>
                                        </p:attrNameLst>
                                      </p:cBhvr>
                                      <p:tavLst>
                                        <p:tav tm="0">
                                          <p:val>
                                            <p:fltVal val="0"/>
                                          </p:val>
                                        </p:tav>
                                        <p:tav tm="100000">
                                          <p:val>
                                            <p:strVal val="#ppt_h"/>
                                          </p:val>
                                        </p:tav>
                                      </p:tavLst>
                                    </p:anim>
                                    <p:animEffect transition="in" filter="fade">
                                      <p:cBhvr>
                                        <p:cTn id="42" dur="500"/>
                                        <p:tgtEl>
                                          <p:spTgt spid="30"/>
                                        </p:tgtEl>
                                      </p:cBhvr>
                                    </p:animEffect>
                                  </p:childTnLst>
                                </p:cTn>
                              </p:par>
                              <p:par>
                                <p:cTn id="43" presetID="12" presetClass="entr" presetSubtype="1" fill="hold" grpId="0" nodeType="withEffect">
                                  <p:stCondLst>
                                    <p:cond delay="1300"/>
                                  </p:stCondLst>
                                  <p:childTnLst>
                                    <p:set>
                                      <p:cBhvr>
                                        <p:cTn id="44" dur="1" fill="hold">
                                          <p:stCondLst>
                                            <p:cond delay="0"/>
                                          </p:stCondLst>
                                        </p:cTn>
                                        <p:tgtEl>
                                          <p:spTgt spid="145"/>
                                        </p:tgtEl>
                                        <p:attrNameLst>
                                          <p:attrName>style.visibility</p:attrName>
                                        </p:attrNameLst>
                                      </p:cBhvr>
                                      <p:to>
                                        <p:strVal val="visible"/>
                                      </p:to>
                                    </p:set>
                                    <p:anim calcmode="lin" valueType="num">
                                      <p:cBhvr additive="base">
                                        <p:cTn id="45" dur="500"/>
                                        <p:tgtEl>
                                          <p:spTgt spid="145"/>
                                        </p:tgtEl>
                                        <p:attrNameLst>
                                          <p:attrName>ppt_y</p:attrName>
                                        </p:attrNameLst>
                                      </p:cBhvr>
                                      <p:tavLst>
                                        <p:tav tm="0">
                                          <p:val>
                                            <p:strVal val="#ppt_y-#ppt_h*1.125000"/>
                                          </p:val>
                                        </p:tav>
                                        <p:tav tm="100000">
                                          <p:val>
                                            <p:strVal val="#ppt_y"/>
                                          </p:val>
                                        </p:tav>
                                      </p:tavLst>
                                    </p:anim>
                                    <p:animEffect transition="in" filter="wipe(down)">
                                      <p:cBhvr>
                                        <p:cTn id="46" dur="500"/>
                                        <p:tgtEl>
                                          <p:spTgt spid="145"/>
                                        </p:tgtEl>
                                      </p:cBhvr>
                                    </p:animEffect>
                                  </p:childTnLst>
                                </p:cTn>
                              </p:par>
                            </p:childTnLst>
                          </p:cTn>
                        </p:par>
                        <p:par>
                          <p:cTn id="47" fill="hold">
                            <p:stCondLst>
                              <p:cond delay="1800"/>
                            </p:stCondLst>
                            <p:childTnLst>
                              <p:par>
                                <p:cTn id="48" presetID="22" presetClass="entr" presetSubtype="8" fill="hold" grpId="0" nodeType="afterEffect">
                                  <p:stCondLst>
                                    <p:cond delay="0"/>
                                  </p:stCondLst>
                                  <p:childTnLst>
                                    <p:set>
                                      <p:cBhvr>
                                        <p:cTn id="49" dur="1" fill="hold">
                                          <p:stCondLst>
                                            <p:cond delay="0"/>
                                          </p:stCondLst>
                                        </p:cTn>
                                        <p:tgtEl>
                                          <p:spTgt spid="35"/>
                                        </p:tgtEl>
                                        <p:attrNameLst>
                                          <p:attrName>style.visibility</p:attrName>
                                        </p:attrNameLst>
                                      </p:cBhvr>
                                      <p:to>
                                        <p:strVal val="visible"/>
                                      </p:to>
                                    </p:set>
                                    <p:animEffect transition="in" filter="wipe(left)">
                                      <p:cBhvr>
                                        <p:cTn id="50" dur="3000"/>
                                        <p:tgtEl>
                                          <p:spTgt spid="35"/>
                                        </p:tgtEl>
                                      </p:cBhvr>
                                    </p:animEffect>
                                  </p:childTnLst>
                                </p:cTn>
                              </p:par>
                              <p:par>
                                <p:cTn id="51" presetID="53" presetClass="entr" presetSubtype="16" fill="hold" nodeType="withEffect">
                                  <p:stCondLst>
                                    <p:cond delay="1400"/>
                                  </p:stCondLst>
                                  <p:childTnLst>
                                    <p:set>
                                      <p:cBhvr>
                                        <p:cTn id="52" dur="1" fill="hold">
                                          <p:stCondLst>
                                            <p:cond delay="0"/>
                                          </p:stCondLst>
                                        </p:cTn>
                                        <p:tgtEl>
                                          <p:spTgt spid="31"/>
                                        </p:tgtEl>
                                        <p:attrNameLst>
                                          <p:attrName>style.visibility</p:attrName>
                                        </p:attrNameLst>
                                      </p:cBhvr>
                                      <p:to>
                                        <p:strVal val="visible"/>
                                      </p:to>
                                    </p:set>
                                    <p:anim calcmode="lin" valueType="num">
                                      <p:cBhvr>
                                        <p:cTn id="53" dur="500" fill="hold"/>
                                        <p:tgtEl>
                                          <p:spTgt spid="31"/>
                                        </p:tgtEl>
                                        <p:attrNameLst>
                                          <p:attrName>ppt_w</p:attrName>
                                        </p:attrNameLst>
                                      </p:cBhvr>
                                      <p:tavLst>
                                        <p:tav tm="0">
                                          <p:val>
                                            <p:fltVal val="0"/>
                                          </p:val>
                                        </p:tav>
                                        <p:tav tm="100000">
                                          <p:val>
                                            <p:strVal val="#ppt_w"/>
                                          </p:val>
                                        </p:tav>
                                      </p:tavLst>
                                    </p:anim>
                                    <p:anim calcmode="lin" valueType="num">
                                      <p:cBhvr>
                                        <p:cTn id="54" dur="500" fill="hold"/>
                                        <p:tgtEl>
                                          <p:spTgt spid="31"/>
                                        </p:tgtEl>
                                        <p:attrNameLst>
                                          <p:attrName>ppt_h</p:attrName>
                                        </p:attrNameLst>
                                      </p:cBhvr>
                                      <p:tavLst>
                                        <p:tav tm="0">
                                          <p:val>
                                            <p:fltVal val="0"/>
                                          </p:val>
                                        </p:tav>
                                        <p:tav tm="100000">
                                          <p:val>
                                            <p:strVal val="#ppt_h"/>
                                          </p:val>
                                        </p:tav>
                                      </p:tavLst>
                                    </p:anim>
                                    <p:animEffect transition="in" filter="fade">
                                      <p:cBhvr>
                                        <p:cTn id="55" dur="500"/>
                                        <p:tgtEl>
                                          <p:spTgt spid="31"/>
                                        </p:tgtEl>
                                      </p:cBhvr>
                                    </p:animEffect>
                                  </p:childTnLst>
                                </p:cTn>
                              </p:par>
                              <p:par>
                                <p:cTn id="56" presetID="12" presetClass="entr" presetSubtype="4" fill="hold" grpId="0" nodeType="withEffect">
                                  <p:stCondLst>
                                    <p:cond delay="1900"/>
                                  </p:stCondLst>
                                  <p:childTnLst>
                                    <p:set>
                                      <p:cBhvr>
                                        <p:cTn id="57" dur="1" fill="hold">
                                          <p:stCondLst>
                                            <p:cond delay="0"/>
                                          </p:stCondLst>
                                        </p:cTn>
                                        <p:tgtEl>
                                          <p:spTgt spid="146"/>
                                        </p:tgtEl>
                                        <p:attrNameLst>
                                          <p:attrName>style.visibility</p:attrName>
                                        </p:attrNameLst>
                                      </p:cBhvr>
                                      <p:to>
                                        <p:strVal val="visible"/>
                                      </p:to>
                                    </p:set>
                                    <p:anim calcmode="lin" valueType="num">
                                      <p:cBhvr additive="base">
                                        <p:cTn id="58" dur="500"/>
                                        <p:tgtEl>
                                          <p:spTgt spid="146"/>
                                        </p:tgtEl>
                                        <p:attrNameLst>
                                          <p:attrName>ppt_y</p:attrName>
                                        </p:attrNameLst>
                                      </p:cBhvr>
                                      <p:tavLst>
                                        <p:tav tm="0">
                                          <p:val>
                                            <p:strVal val="#ppt_y+#ppt_h*1.125000"/>
                                          </p:val>
                                        </p:tav>
                                        <p:tav tm="100000">
                                          <p:val>
                                            <p:strVal val="#ppt_y"/>
                                          </p:val>
                                        </p:tav>
                                      </p:tavLst>
                                    </p:anim>
                                    <p:animEffect transition="in" filter="wipe(up)">
                                      <p:cBhvr>
                                        <p:cTn id="59" dur="500"/>
                                        <p:tgtEl>
                                          <p:spTgt spid="146"/>
                                        </p:tgtEl>
                                      </p:cBhvr>
                                    </p:animEffect>
                                  </p:childTnLst>
                                </p:cTn>
                              </p:par>
                            </p:childTnLst>
                          </p:cTn>
                        </p:par>
                      </p:childTnLst>
                    </p:cTn>
                  </p:par>
                  <p:par>
                    <p:cTn id="60" fill="hold">
                      <p:stCondLst>
                        <p:cond delay="indefinite"/>
                      </p:stCondLst>
                      <p:childTnLst>
                        <p:par>
                          <p:cTn id="61" fill="hold">
                            <p:stCondLst>
                              <p:cond delay="0"/>
                            </p:stCondLst>
                            <p:childTnLst>
                              <p:par>
                                <p:cTn id="62" presetID="53" presetClass="entr" presetSubtype="16" fill="hold" nodeType="clickPar">
                                  <p:stCondLst>
                                    <p:cond delay="2200"/>
                                  </p:stCondLst>
                                  <p:childTnLst>
                                    <p:set>
                                      <p:cBhvr>
                                        <p:cTn id="63" dur="1" fill="hold">
                                          <p:stCondLst>
                                            <p:cond delay="0"/>
                                          </p:stCondLst>
                                        </p:cTn>
                                        <p:tgtEl>
                                          <p:spTgt spid="32"/>
                                        </p:tgtEl>
                                        <p:attrNameLst>
                                          <p:attrName>style.visibility</p:attrName>
                                        </p:attrNameLst>
                                      </p:cBhvr>
                                      <p:to>
                                        <p:strVal val="visible"/>
                                      </p:to>
                                    </p:set>
                                    <p:anim calcmode="lin" valueType="num">
                                      <p:cBhvr>
                                        <p:cTn id="64" dur="500" fill="hold"/>
                                        <p:tgtEl>
                                          <p:spTgt spid="32"/>
                                        </p:tgtEl>
                                        <p:attrNameLst>
                                          <p:attrName>ppt_w</p:attrName>
                                        </p:attrNameLst>
                                      </p:cBhvr>
                                      <p:tavLst>
                                        <p:tav tm="0">
                                          <p:val>
                                            <p:fltVal val="0"/>
                                          </p:val>
                                        </p:tav>
                                        <p:tav tm="100000">
                                          <p:val>
                                            <p:strVal val="#ppt_w"/>
                                          </p:val>
                                        </p:tav>
                                      </p:tavLst>
                                    </p:anim>
                                    <p:anim calcmode="lin" valueType="num">
                                      <p:cBhvr>
                                        <p:cTn id="65" dur="500" fill="hold"/>
                                        <p:tgtEl>
                                          <p:spTgt spid="32"/>
                                        </p:tgtEl>
                                        <p:attrNameLst>
                                          <p:attrName>ppt_h</p:attrName>
                                        </p:attrNameLst>
                                      </p:cBhvr>
                                      <p:tavLst>
                                        <p:tav tm="0">
                                          <p:val>
                                            <p:fltVal val="0"/>
                                          </p:val>
                                        </p:tav>
                                        <p:tav tm="100000">
                                          <p:val>
                                            <p:strVal val="#ppt_h"/>
                                          </p:val>
                                        </p:tav>
                                      </p:tavLst>
                                    </p:anim>
                                    <p:animEffect transition="in" filter="fade">
                                      <p:cBhvr>
                                        <p:cTn id="66" dur="500"/>
                                        <p:tgtEl>
                                          <p:spTgt spid="32"/>
                                        </p:tgtEl>
                                      </p:cBhvr>
                                    </p:animEffect>
                                  </p:childTnLst>
                                </p:cTn>
                              </p:par>
                              <p:par>
                                <p:cTn id="67" presetID="12" presetClass="entr" presetSubtype="1" fill="hold" grpId="0" nodeType="withEffect">
                                  <p:stCondLst>
                                    <p:cond delay="2700"/>
                                  </p:stCondLst>
                                  <p:childTnLst>
                                    <p:set>
                                      <p:cBhvr>
                                        <p:cTn id="68" dur="1" fill="hold">
                                          <p:stCondLst>
                                            <p:cond delay="0"/>
                                          </p:stCondLst>
                                        </p:cTn>
                                        <p:tgtEl>
                                          <p:spTgt spid="147"/>
                                        </p:tgtEl>
                                        <p:attrNameLst>
                                          <p:attrName>style.visibility</p:attrName>
                                        </p:attrNameLst>
                                      </p:cBhvr>
                                      <p:to>
                                        <p:strVal val="visible"/>
                                      </p:to>
                                    </p:set>
                                    <p:anim calcmode="lin" valueType="num">
                                      <p:cBhvr additive="base">
                                        <p:cTn id="69" dur="500"/>
                                        <p:tgtEl>
                                          <p:spTgt spid="147"/>
                                        </p:tgtEl>
                                        <p:attrNameLst>
                                          <p:attrName>ppt_y</p:attrName>
                                        </p:attrNameLst>
                                      </p:cBhvr>
                                      <p:tavLst>
                                        <p:tav tm="0">
                                          <p:val>
                                            <p:strVal val="#ppt_y-#ppt_h*1.125000"/>
                                          </p:val>
                                        </p:tav>
                                        <p:tav tm="100000">
                                          <p:val>
                                            <p:strVal val="#ppt_y"/>
                                          </p:val>
                                        </p:tav>
                                      </p:tavLst>
                                    </p:anim>
                                    <p:animEffect transition="in" filter="wipe(down)">
                                      <p:cBhvr>
                                        <p:cTn id="70" dur="500"/>
                                        <p:tgtEl>
                                          <p:spTgt spid="147"/>
                                        </p:tgtEl>
                                      </p:cBhvr>
                                    </p:animEffect>
                                  </p:childTnLst>
                                </p:cTn>
                              </p:par>
                              <p:par>
                                <p:cTn id="71" presetID="53" presetClass="entr" presetSubtype="16" fill="hold" nodeType="withEffect">
                                  <p:stCondLst>
                                    <p:cond delay="2800"/>
                                  </p:stCondLst>
                                  <p:childTnLst>
                                    <p:set>
                                      <p:cBhvr>
                                        <p:cTn id="72" dur="1" fill="hold">
                                          <p:stCondLst>
                                            <p:cond delay="0"/>
                                          </p:stCondLst>
                                        </p:cTn>
                                        <p:tgtEl>
                                          <p:spTgt spid="33"/>
                                        </p:tgtEl>
                                        <p:attrNameLst>
                                          <p:attrName>style.visibility</p:attrName>
                                        </p:attrNameLst>
                                      </p:cBhvr>
                                      <p:to>
                                        <p:strVal val="visible"/>
                                      </p:to>
                                    </p:set>
                                    <p:anim calcmode="lin" valueType="num">
                                      <p:cBhvr>
                                        <p:cTn id="73" dur="500" fill="hold"/>
                                        <p:tgtEl>
                                          <p:spTgt spid="33"/>
                                        </p:tgtEl>
                                        <p:attrNameLst>
                                          <p:attrName>ppt_w</p:attrName>
                                        </p:attrNameLst>
                                      </p:cBhvr>
                                      <p:tavLst>
                                        <p:tav tm="0">
                                          <p:val>
                                            <p:fltVal val="0"/>
                                          </p:val>
                                        </p:tav>
                                        <p:tav tm="100000">
                                          <p:val>
                                            <p:strVal val="#ppt_w"/>
                                          </p:val>
                                        </p:tav>
                                      </p:tavLst>
                                    </p:anim>
                                    <p:anim calcmode="lin" valueType="num">
                                      <p:cBhvr>
                                        <p:cTn id="74" dur="500" fill="hold"/>
                                        <p:tgtEl>
                                          <p:spTgt spid="33"/>
                                        </p:tgtEl>
                                        <p:attrNameLst>
                                          <p:attrName>ppt_h</p:attrName>
                                        </p:attrNameLst>
                                      </p:cBhvr>
                                      <p:tavLst>
                                        <p:tav tm="0">
                                          <p:val>
                                            <p:fltVal val="0"/>
                                          </p:val>
                                        </p:tav>
                                        <p:tav tm="100000">
                                          <p:val>
                                            <p:strVal val="#ppt_h"/>
                                          </p:val>
                                        </p:tav>
                                      </p:tavLst>
                                    </p:anim>
                                    <p:animEffect transition="in" filter="fade">
                                      <p:cBhvr>
                                        <p:cTn id="75" dur="500"/>
                                        <p:tgtEl>
                                          <p:spTgt spid="33"/>
                                        </p:tgtEl>
                                      </p:cBhvr>
                                    </p:animEffect>
                                  </p:childTnLst>
                                </p:cTn>
                              </p:par>
                              <p:par>
                                <p:cTn id="76" presetID="12" presetClass="entr" presetSubtype="4" fill="hold" grpId="0" nodeType="withEffect">
                                  <p:stCondLst>
                                    <p:cond delay="3200"/>
                                  </p:stCondLst>
                                  <p:childTnLst>
                                    <p:set>
                                      <p:cBhvr>
                                        <p:cTn id="77" dur="1" fill="hold">
                                          <p:stCondLst>
                                            <p:cond delay="0"/>
                                          </p:stCondLst>
                                        </p:cTn>
                                        <p:tgtEl>
                                          <p:spTgt spid="148"/>
                                        </p:tgtEl>
                                        <p:attrNameLst>
                                          <p:attrName>style.visibility</p:attrName>
                                        </p:attrNameLst>
                                      </p:cBhvr>
                                      <p:to>
                                        <p:strVal val="visible"/>
                                      </p:to>
                                    </p:set>
                                    <p:anim calcmode="lin" valueType="num">
                                      <p:cBhvr additive="base">
                                        <p:cTn id="78" dur="500"/>
                                        <p:tgtEl>
                                          <p:spTgt spid="148"/>
                                        </p:tgtEl>
                                        <p:attrNameLst>
                                          <p:attrName>ppt_y</p:attrName>
                                        </p:attrNameLst>
                                      </p:cBhvr>
                                      <p:tavLst>
                                        <p:tav tm="0">
                                          <p:val>
                                            <p:strVal val="#ppt_y+#ppt_h*1.125000"/>
                                          </p:val>
                                        </p:tav>
                                        <p:tav tm="100000">
                                          <p:val>
                                            <p:strVal val="#ppt_y"/>
                                          </p:val>
                                        </p:tav>
                                      </p:tavLst>
                                    </p:anim>
                                    <p:animEffect transition="in" filter="wipe(up)">
                                      <p:cBhvr>
                                        <p:cTn id="79" dur="500"/>
                                        <p:tgtEl>
                                          <p:spTgt spid="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P spid="106" grpId="0"/>
      <p:bldP spid="107" grpId="0"/>
      <p:bldP spid="35" grpId="0" animBg="1"/>
      <p:bldP spid="144" grpId="0"/>
      <p:bldP spid="145" grpId="0"/>
      <p:bldP spid="146" grpId="0"/>
      <p:bldP spid="147" grpId="0"/>
      <p:bldP spid="14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5720" y="0"/>
            <a:ext cx="3779912" cy="5143500"/>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4338836" y="1688697"/>
            <a:ext cx="3738880" cy="706755"/>
          </a:xfrm>
          <a:prstGeom prst="rect">
            <a:avLst/>
          </a:prstGeom>
          <a:noFill/>
        </p:spPr>
        <p:txBody>
          <a:bodyPr wrap="none" rtlCol="0">
            <a:spAutoFit/>
          </a:bodyPr>
          <a:lstStyle/>
          <a:p>
            <a:pPr algn="l"/>
            <a:r>
              <a:rPr lang="zh-CN" altLang="en-US" sz="4000" dirty="0">
                <a:latin typeface="+mj-ea"/>
                <a:ea typeface="+mj-ea"/>
                <a:sym typeface="+mn-ea"/>
              </a:rPr>
              <a:t>项目背景及意义</a:t>
            </a:r>
            <a:endParaRPr lang="zh-CN" altLang="en-US" sz="4000" b="1" dirty="0">
              <a:latin typeface="方正兰亭细黑_GBK" panose="02000000000000000000" pitchFamily="2" charset="-122"/>
              <a:ea typeface="方正兰亭细黑_GBK" panose="02000000000000000000" pitchFamily="2" charset="-122"/>
            </a:endParaRPr>
          </a:p>
        </p:txBody>
      </p:sp>
      <p:sp>
        <p:nvSpPr>
          <p:cNvPr id="3" name="TextBox 2"/>
          <p:cNvSpPr txBox="1"/>
          <p:nvPr/>
        </p:nvSpPr>
        <p:spPr>
          <a:xfrm>
            <a:off x="2394866" y="2896649"/>
            <a:ext cx="1241030" cy="307777"/>
          </a:xfrm>
          <a:prstGeom prst="rect">
            <a:avLst/>
          </a:prstGeom>
          <a:noFill/>
        </p:spPr>
        <p:txBody>
          <a:bodyPr wrap="square" lIns="0" tIns="0" rIns="0" bIns="0"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第一部分</a:t>
            </a:r>
            <a:endParaRPr lang="zh-CN" altLang="en-US" sz="2000" dirty="0" smtClean="0">
              <a:solidFill>
                <a:schemeClr val="bg1"/>
              </a:solidFill>
              <a:latin typeface="微软雅黑" panose="020B0503020204020204" pitchFamily="34" charset="-122"/>
              <a:ea typeface="微软雅黑" panose="020B0503020204020204" pitchFamily="34" charset="-122"/>
            </a:endParaRPr>
          </a:p>
        </p:txBody>
      </p:sp>
      <p:grpSp>
        <p:nvGrpSpPr>
          <p:cNvPr id="33" name="组合 3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KSO_Shape"/>
            <p:cNvSpPr/>
            <p:nvPr/>
          </p:nvSpPr>
          <p:spPr bwMode="auto">
            <a:xfrm>
              <a:off x="2523120" y="1821416"/>
              <a:ext cx="836342" cy="574285"/>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rgbClr val="1A3F6C"/>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grpSp>
      <p:sp>
        <p:nvSpPr>
          <p:cNvPr id="15" name="TextBox 14"/>
          <p:cNvSpPr txBox="1"/>
          <p:nvPr/>
        </p:nvSpPr>
        <p:spPr>
          <a:xfrm>
            <a:off x="5202678" y="2586152"/>
            <a:ext cx="2011680" cy="368300"/>
          </a:xfrm>
          <a:prstGeom prst="rect">
            <a:avLst/>
          </a:prstGeom>
          <a:noFill/>
        </p:spPr>
        <p:txBody>
          <a:bodyPr wrap="none" rtlCol="0">
            <a:spAutoFit/>
          </a:bodyPr>
          <a:lstStyle/>
          <a:p>
            <a:r>
              <a:rPr lang="en-US" altLang="zh-CN" dirty="0" smtClean="0">
                <a:latin typeface="方正兰亭细黑_GBK" panose="02000000000000000000" pitchFamily="2" charset="-122"/>
                <a:ea typeface="方正兰亭细黑_GBK" panose="02000000000000000000" pitchFamily="2" charset="-122"/>
              </a:rPr>
              <a:t>	</a:t>
            </a:r>
            <a:r>
              <a:rPr lang="zh-CN" altLang="en-US" dirty="0" smtClean="0">
                <a:latin typeface="方正兰亭细黑_GBK" panose="02000000000000000000" pitchFamily="2" charset="-122"/>
                <a:ea typeface="方正兰亭细黑_GBK" panose="02000000000000000000" pitchFamily="2" charset="-122"/>
              </a:rPr>
              <a:t>项目</a:t>
            </a:r>
            <a:r>
              <a:rPr lang="zh-CN" altLang="en-US" dirty="0" smtClean="0">
                <a:latin typeface="方正兰亭细黑_GBK" panose="02000000000000000000" pitchFamily="2" charset="-122"/>
                <a:ea typeface="方正兰亭细黑_GBK" panose="02000000000000000000" pitchFamily="2" charset="-122"/>
              </a:rPr>
              <a:t>背景</a:t>
            </a:r>
            <a:endParaRPr lang="zh-CN" altLang="en-US" dirty="0">
              <a:latin typeface="方正兰亭细黑_GBK" panose="02000000000000000000" pitchFamily="2" charset="-122"/>
              <a:ea typeface="方正兰亭细黑_GBK" panose="02000000000000000000" pitchFamily="2" charset="-122"/>
            </a:endParaRPr>
          </a:p>
        </p:txBody>
      </p:sp>
      <p:sp>
        <p:nvSpPr>
          <p:cNvPr id="16" name="TextBox 15"/>
          <p:cNvSpPr txBox="1"/>
          <p:nvPr/>
        </p:nvSpPr>
        <p:spPr>
          <a:xfrm>
            <a:off x="5202678" y="3383705"/>
            <a:ext cx="2011680" cy="365760"/>
          </a:xfrm>
          <a:prstGeom prst="rect">
            <a:avLst/>
          </a:prstGeom>
          <a:noFill/>
        </p:spPr>
        <p:txBody>
          <a:bodyPr wrap="none" rtlCol="0">
            <a:spAutoFit/>
          </a:bodyPr>
          <a:lstStyle/>
          <a:p>
            <a:r>
              <a:rPr lang="en-US" altLang="zh-CN" dirty="0" smtClean="0">
                <a:latin typeface="方正兰亭细黑_GBK" panose="02000000000000000000" pitchFamily="2" charset="-122"/>
                <a:ea typeface="方正兰亭细黑_GBK" panose="02000000000000000000" pitchFamily="2" charset="-122"/>
              </a:rPr>
              <a:t>	</a:t>
            </a:r>
            <a:r>
              <a:rPr lang="zh-CN" altLang="en-US" dirty="0" smtClean="0">
                <a:latin typeface="方正兰亭细黑_GBK" panose="02000000000000000000" pitchFamily="2" charset="-122"/>
                <a:ea typeface="方正兰亭细黑_GBK" panose="02000000000000000000" pitchFamily="2" charset="-122"/>
              </a:rPr>
              <a:t>研究意义</a:t>
            </a:r>
            <a:endParaRPr lang="zh-CN" altLang="en-US" dirty="0">
              <a:latin typeface="方正兰亭细黑_GBK" panose="02000000000000000000" pitchFamily="2" charset="-122"/>
              <a:ea typeface="方正兰亭细黑_GBK" panose="02000000000000000000" pitchFamily="2" charset="-122"/>
            </a:endParaRPr>
          </a:p>
        </p:txBody>
      </p:sp>
      <p:sp>
        <p:nvSpPr>
          <p:cNvPr id="24" name="椭圆 23"/>
          <p:cNvSpPr/>
          <p:nvPr/>
        </p:nvSpPr>
        <p:spPr>
          <a:xfrm>
            <a:off x="4908790" y="2613650"/>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25" name="椭圆 24"/>
          <p:cNvSpPr/>
          <p:nvPr/>
        </p:nvSpPr>
        <p:spPr>
          <a:xfrm>
            <a:off x="4908790" y="3401973"/>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ppt_x</p:attrName>
                                        </p:attrNameLst>
                                      </p:cBhvr>
                                      <p:tavLst>
                                        <p:tav tm="0">
                                          <p:val>
                                            <p:strVal val="#ppt_x+#ppt_w*1.125000"/>
                                          </p:val>
                                        </p:tav>
                                        <p:tav tm="100000">
                                          <p:val>
                                            <p:strVal val="#ppt_x"/>
                                          </p:val>
                                        </p:tav>
                                      </p:tavLst>
                                    </p:anim>
                                    <p:animEffect transition="in" filter="wipe(left)">
                                      <p:cBhvr>
                                        <p:cTn id="8" dur="1000"/>
                                        <p:tgtEl>
                                          <p:spTgt spid="4"/>
                                        </p:tgtEl>
                                      </p:cBhvr>
                                    </p:animEffect>
                                  </p:childTnLst>
                                </p:cTn>
                              </p:par>
                            </p:childTnLst>
                          </p:cTn>
                        </p:par>
                        <p:par>
                          <p:cTn id="9" fill="hold">
                            <p:stCondLst>
                              <p:cond delay="1000"/>
                            </p:stCondLst>
                            <p:childTnLst>
                              <p:par>
                                <p:cTn id="10" presetID="12" presetClass="entr" presetSubtype="2"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additive="base">
                                        <p:cTn id="12" dur="500"/>
                                        <p:tgtEl>
                                          <p:spTgt spid="33"/>
                                        </p:tgtEl>
                                        <p:attrNameLst>
                                          <p:attrName>ppt_x</p:attrName>
                                        </p:attrNameLst>
                                      </p:cBhvr>
                                      <p:tavLst>
                                        <p:tav tm="0">
                                          <p:val>
                                            <p:strVal val="#ppt_x+#ppt_w*1.125000"/>
                                          </p:val>
                                        </p:tav>
                                        <p:tav tm="100000">
                                          <p:val>
                                            <p:strVal val="#ppt_x"/>
                                          </p:val>
                                        </p:tav>
                                      </p:tavLst>
                                    </p:anim>
                                    <p:animEffect transition="in" filter="wipe(left)">
                                      <p:cBhvr>
                                        <p:cTn id="13" dur="500"/>
                                        <p:tgtEl>
                                          <p:spTgt spid="3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par>
                                <p:cTn id="18" presetID="47" presetClass="entr" presetSubtype="0" fill="hold" grpId="0"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anim calcmode="lin" valueType="num">
                                      <p:cBhvr>
                                        <p:cTn id="21" dur="500" fill="hold"/>
                                        <p:tgtEl>
                                          <p:spTgt spid="3"/>
                                        </p:tgtEl>
                                        <p:attrNameLst>
                                          <p:attrName>ppt_x</p:attrName>
                                        </p:attrNameLst>
                                      </p:cBhvr>
                                      <p:tavLst>
                                        <p:tav tm="0">
                                          <p:val>
                                            <p:strVal val="#ppt_x"/>
                                          </p:val>
                                        </p:tav>
                                        <p:tav tm="100000">
                                          <p:val>
                                            <p:strVal val="#ppt_x"/>
                                          </p:val>
                                        </p:tav>
                                      </p:tavLst>
                                    </p:anim>
                                    <p:anim calcmode="lin" valueType="num">
                                      <p:cBhvr>
                                        <p:cTn id="22" dur="500" fill="hold"/>
                                        <p:tgtEl>
                                          <p:spTgt spid="3"/>
                                        </p:tgtEl>
                                        <p:attrNameLst>
                                          <p:attrName>ppt_y</p:attrName>
                                        </p:attrNameLst>
                                      </p:cBhvr>
                                      <p:tavLst>
                                        <p:tav tm="0">
                                          <p:val>
                                            <p:strVal val="#ppt_y-.1"/>
                                          </p:val>
                                        </p:tav>
                                        <p:tav tm="100000">
                                          <p:val>
                                            <p:strVal val="#ppt_y"/>
                                          </p:val>
                                        </p:tav>
                                      </p:tavLst>
                                    </p:anim>
                                  </p:childTnLst>
                                </p:cTn>
                              </p:par>
                              <p:par>
                                <p:cTn id="23" presetID="12" presetClass="entr" presetSubtype="8"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anim calcmode="lin" valueType="num">
                                      <p:cBhvr additive="base">
                                        <p:cTn id="25" dur="500"/>
                                        <p:tgtEl>
                                          <p:spTgt spid="24"/>
                                        </p:tgtEl>
                                        <p:attrNameLst>
                                          <p:attrName>ppt_x</p:attrName>
                                        </p:attrNameLst>
                                      </p:cBhvr>
                                      <p:tavLst>
                                        <p:tav tm="0">
                                          <p:val>
                                            <p:strVal val="#ppt_x-#ppt_w*1.125000"/>
                                          </p:val>
                                        </p:tav>
                                        <p:tav tm="100000">
                                          <p:val>
                                            <p:strVal val="#ppt_x"/>
                                          </p:val>
                                        </p:tav>
                                      </p:tavLst>
                                    </p:anim>
                                    <p:animEffect transition="in" filter="wipe(right)">
                                      <p:cBhvr>
                                        <p:cTn id="26" dur="500"/>
                                        <p:tgtEl>
                                          <p:spTgt spid="24"/>
                                        </p:tgtEl>
                                      </p:cBhvr>
                                    </p:animEffect>
                                  </p:childTnLst>
                                </p:cTn>
                              </p:par>
                              <p:par>
                                <p:cTn id="27" presetID="12" presetClass="entr" presetSubtype="8"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additive="base">
                                        <p:cTn id="29" dur="500"/>
                                        <p:tgtEl>
                                          <p:spTgt spid="25"/>
                                        </p:tgtEl>
                                        <p:attrNameLst>
                                          <p:attrName>ppt_x</p:attrName>
                                        </p:attrNameLst>
                                      </p:cBhvr>
                                      <p:tavLst>
                                        <p:tav tm="0">
                                          <p:val>
                                            <p:strVal val="#ppt_x-#ppt_w*1.125000"/>
                                          </p:val>
                                        </p:tav>
                                        <p:tav tm="100000">
                                          <p:val>
                                            <p:strVal val="#ppt_x"/>
                                          </p:val>
                                        </p:tav>
                                      </p:tavLst>
                                    </p:anim>
                                    <p:animEffect transition="in" filter="wipe(right)">
                                      <p:cBhvr>
                                        <p:cTn id="30" dur="500"/>
                                        <p:tgtEl>
                                          <p:spTgt spid="25"/>
                                        </p:tgtEl>
                                      </p:cBhvr>
                                    </p:animEffect>
                                  </p:childTnLst>
                                </p:cTn>
                              </p:par>
                              <p:par>
                                <p:cTn id="31" presetID="12" presetClass="entr" presetSubtype="8"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additive="base">
                                        <p:cTn id="33" dur="500"/>
                                        <p:tgtEl>
                                          <p:spTgt spid="15"/>
                                        </p:tgtEl>
                                        <p:attrNameLst>
                                          <p:attrName>ppt_x</p:attrName>
                                        </p:attrNameLst>
                                      </p:cBhvr>
                                      <p:tavLst>
                                        <p:tav tm="0">
                                          <p:val>
                                            <p:strVal val="#ppt_x-#ppt_w*1.125000"/>
                                          </p:val>
                                        </p:tav>
                                        <p:tav tm="100000">
                                          <p:val>
                                            <p:strVal val="#ppt_x"/>
                                          </p:val>
                                        </p:tav>
                                      </p:tavLst>
                                    </p:anim>
                                    <p:animEffect transition="in" filter="wipe(right)">
                                      <p:cBhvr>
                                        <p:cTn id="34" dur="500"/>
                                        <p:tgtEl>
                                          <p:spTgt spid="15"/>
                                        </p:tgtEl>
                                      </p:cBhvr>
                                    </p:animEffect>
                                  </p:childTnLst>
                                </p:cTn>
                              </p:par>
                              <p:par>
                                <p:cTn id="35" presetID="12" presetClass="entr" presetSubtype="8"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p:tgtEl>
                                          <p:spTgt spid="16"/>
                                        </p:tgtEl>
                                        <p:attrNameLst>
                                          <p:attrName>ppt_x</p:attrName>
                                        </p:attrNameLst>
                                      </p:cBhvr>
                                      <p:tavLst>
                                        <p:tav tm="0">
                                          <p:val>
                                            <p:strVal val="#ppt_x-#ppt_w*1.125000"/>
                                          </p:val>
                                        </p:tav>
                                        <p:tav tm="100000">
                                          <p:val>
                                            <p:strVal val="#ppt_x"/>
                                          </p:val>
                                        </p:tav>
                                      </p:tavLst>
                                    </p:anim>
                                    <p:animEffect transition="in" filter="wipe(right)">
                                      <p:cBhvr>
                                        <p:cTn id="3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2" grpId="0"/>
      <p:bldP spid="3" grpId="0"/>
      <p:bldP spid="15" grpId="0"/>
      <p:bldP spid="16" grpId="0"/>
      <p:bldP spid="24" grpId="0" bldLvl="0" animBg="1"/>
      <p:bldP spid="25"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3" name="TextBox 41"/>
          <p:cNvSpPr>
            <a:spLocks noChangeArrowheads="1"/>
          </p:cNvSpPr>
          <p:nvPr/>
        </p:nvSpPr>
        <p:spPr bwMode="auto">
          <a:xfrm>
            <a:off x="720725" y="1741170"/>
            <a:ext cx="7703185" cy="2015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       公安系统办案功能区等方面的执法硬件设施提出了更高、更精、更细的要求</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然而</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市场上并没有与之相契合的完整的软硬件解决方案，因此通过</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杨老师与瑞泽恒达公司的协商决定，</a:t>
            </a:r>
            <a:r>
              <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研发智能化派出所系统实现了对特定警务作业全过程的标准化工作指导，并对进入办案区的犯罪嫌疑人进行符合国家法律的标准化提示提醒及各类权利义务告知。</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en-US" altLang="zh-CN" sz="1100" b="1" dirty="0">
              <a:solidFill>
                <a:srgbClr val="C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54" name="TextBox 43"/>
          <p:cNvSpPr>
            <a:spLocks noChangeArrowheads="1"/>
          </p:cNvSpPr>
          <p:nvPr/>
        </p:nvSpPr>
        <p:spPr bwMode="auto">
          <a:xfrm>
            <a:off x="3416300" y="727710"/>
            <a:ext cx="231140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800" b="1" dirty="0">
                <a:latin typeface="微软雅黑" panose="020B0503020204020204" pitchFamily="34" charset="-122"/>
                <a:ea typeface="微软雅黑" panose="020B0503020204020204" pitchFamily="34" charset="-122"/>
              </a:rPr>
              <a:t>项目背景</a:t>
            </a:r>
            <a:endParaRPr lang="zh-CN" altLang="en-US" sz="2800" b="1" dirty="0">
              <a:latin typeface="微软雅黑" panose="020B0503020204020204" pitchFamily="34" charset="-122"/>
              <a:ea typeface="微软雅黑" panose="020B0503020204020204" pitchFamily="34" charset="-122"/>
            </a:endParaRPr>
          </a:p>
        </p:txBody>
      </p:sp>
      <p:grpSp>
        <p:nvGrpSpPr>
          <p:cNvPr id="6155" name="组合 2"/>
          <p:cNvGrpSpPr/>
          <p:nvPr/>
        </p:nvGrpSpPr>
        <p:grpSpPr bwMode="auto">
          <a:xfrm>
            <a:off x="2770188" y="881539"/>
            <a:ext cx="3579812" cy="142875"/>
            <a:chOff x="0" y="0"/>
            <a:chExt cx="3580582" cy="158874"/>
          </a:xfrm>
        </p:grpSpPr>
        <p:grpSp>
          <p:nvGrpSpPr>
            <p:cNvPr id="6156" name="组合 61"/>
            <p:cNvGrpSpPr/>
            <p:nvPr/>
          </p:nvGrpSpPr>
          <p:grpSpPr bwMode="auto">
            <a:xfrm>
              <a:off x="0" y="0"/>
              <a:ext cx="792088" cy="158874"/>
              <a:chOff x="0" y="0"/>
              <a:chExt cx="792088" cy="158874"/>
            </a:xfrm>
          </p:grpSpPr>
          <p:sp>
            <p:nvSpPr>
              <p:cNvPr id="6157" name="直接连接符 70"/>
              <p:cNvSpPr>
                <a:spLocks noChangeShapeType="1"/>
              </p:cNvSpPr>
              <p:nvPr/>
            </p:nvSpPr>
            <p:spPr bwMode="auto">
              <a:xfrm flipH="1">
                <a:off x="0" y="79437"/>
                <a:ext cx="792088"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sp>
            <p:nvSpPr>
              <p:cNvPr id="6158" name="直接连接符 71"/>
              <p:cNvSpPr>
                <a:spLocks noChangeShapeType="1"/>
              </p:cNvSpPr>
              <p:nvPr/>
            </p:nvSpPr>
            <p:spPr bwMode="auto">
              <a:xfrm flipH="1">
                <a:off x="216024" y="0"/>
                <a:ext cx="57606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sp>
            <p:nvSpPr>
              <p:cNvPr id="6159" name="直接连接符 72"/>
              <p:cNvSpPr>
                <a:spLocks noChangeShapeType="1"/>
              </p:cNvSpPr>
              <p:nvPr/>
            </p:nvSpPr>
            <p:spPr bwMode="auto">
              <a:xfrm flipH="1">
                <a:off x="396044" y="158874"/>
                <a:ext cx="39604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grpSp>
        <p:grpSp>
          <p:nvGrpSpPr>
            <p:cNvPr id="6160" name="组合 62"/>
            <p:cNvGrpSpPr/>
            <p:nvPr/>
          </p:nvGrpSpPr>
          <p:grpSpPr bwMode="auto">
            <a:xfrm rot="10800000">
              <a:off x="2788494" y="0"/>
              <a:ext cx="792088" cy="158874"/>
              <a:chOff x="0" y="0"/>
              <a:chExt cx="792088" cy="158874"/>
            </a:xfrm>
          </p:grpSpPr>
          <p:sp>
            <p:nvSpPr>
              <p:cNvPr id="6161" name="直接连接符 67"/>
              <p:cNvSpPr>
                <a:spLocks noChangeShapeType="1"/>
              </p:cNvSpPr>
              <p:nvPr/>
            </p:nvSpPr>
            <p:spPr bwMode="auto">
              <a:xfrm flipH="1">
                <a:off x="0" y="79437"/>
                <a:ext cx="792088"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sp>
            <p:nvSpPr>
              <p:cNvPr id="6162" name="直接连接符 68"/>
              <p:cNvSpPr>
                <a:spLocks noChangeShapeType="1"/>
              </p:cNvSpPr>
              <p:nvPr/>
            </p:nvSpPr>
            <p:spPr bwMode="auto">
              <a:xfrm flipH="1">
                <a:off x="216024" y="0"/>
                <a:ext cx="57606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sp>
            <p:nvSpPr>
              <p:cNvPr id="6163" name="直接连接符 69"/>
              <p:cNvSpPr>
                <a:spLocks noChangeShapeType="1"/>
              </p:cNvSpPr>
              <p:nvPr/>
            </p:nvSpPr>
            <p:spPr bwMode="auto">
              <a:xfrm flipH="1">
                <a:off x="396044" y="158874"/>
                <a:ext cx="396044" cy="1"/>
              </a:xfrm>
              <a:prstGeom prst="line">
                <a:avLst/>
              </a:prstGeom>
              <a:noFill/>
              <a:ln w="6350" cap="flat" cmpd="sng">
                <a:solidFill>
                  <a:schemeClr val="tx2"/>
                </a:solidFill>
                <a:bevel/>
              </a:ln>
              <a:extLst>
                <a:ext uri="{909E8E84-426E-40DD-AFC4-6F175D3DCCD1}">
                  <a14:hiddenFill xmlns:a14="http://schemas.microsoft.com/office/drawing/2010/main">
                    <a:noFill/>
                  </a14:hiddenFill>
                </a:ext>
              </a:extLst>
            </p:spPr>
            <p:txBody>
              <a:bodyPr/>
              <a:lstStyle/>
              <a:p>
                <a:endParaRPr lang="zh-CN" altLang="en-US"/>
              </a:p>
            </p:txBody>
          </p:sp>
        </p:grpSp>
      </p:grpSp>
      <p:cxnSp>
        <p:nvCxnSpPr>
          <p:cNvPr id="33" name="直接连接符 32"/>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TextBox 34"/>
          <p:cNvSpPr txBox="1"/>
          <p:nvPr/>
        </p:nvSpPr>
        <p:spPr>
          <a:xfrm>
            <a:off x="647337" y="227920"/>
            <a:ext cx="1643380" cy="39624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选课题背景</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36" name="TextBox 35"/>
          <p:cNvSpPr txBox="1"/>
          <p:nvPr/>
        </p:nvSpPr>
        <p:spPr>
          <a:xfrm>
            <a:off x="2401711" y="241851"/>
            <a:ext cx="1745991" cy="338554"/>
          </a:xfrm>
          <a:prstGeom prst="rect">
            <a:avLst/>
          </a:prstGeom>
          <a:noFill/>
        </p:spPr>
        <p:txBody>
          <a:bodyPr wrap="none" rtlCol="0">
            <a:spAutoFit/>
          </a:bodyPr>
          <a:lstStyle/>
          <a:p>
            <a:r>
              <a:rPr lang="en-US" altLang="zh-CN" sz="1600" dirty="0">
                <a:solidFill>
                  <a:srgbClr val="C00000"/>
                </a:solidFill>
                <a:latin typeface="Kozuka Gothic Pro R" pitchFamily="34" charset="-128"/>
                <a:ea typeface="Kozuka Gothic Pro R" pitchFamily="34" charset="-128"/>
              </a:rPr>
              <a:t>RESEARCH IDEAS</a:t>
            </a:r>
            <a:endParaRPr lang="zh-CN" altLang="en-US" sz="1600" dirty="0">
              <a:solidFill>
                <a:srgbClr val="C00000"/>
              </a:solidFill>
              <a:latin typeface="Kozuka Gothic Pro R" pitchFamily="34" charset="-128"/>
              <a:ea typeface="Kozuka Gothic Pro R" pitchFamily="34" charset="-128"/>
            </a:endParaRPr>
          </a:p>
        </p:txBody>
      </p:sp>
      <p:cxnSp>
        <p:nvCxnSpPr>
          <p:cNvPr id="37" name="直接连接符 36"/>
          <p:cNvCxnSpPr/>
          <p:nvPr/>
        </p:nvCxnSpPr>
        <p:spPr>
          <a:xfrm>
            <a:off x="2307128"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300"/>
                                        <p:tgtEl>
                                          <p:spTgt spid="3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300"/>
                                        <p:tgtEl>
                                          <p:spTgt spid="34"/>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p:tgtEl>
                                          <p:spTgt spid="35"/>
                                        </p:tgtEl>
                                        <p:attrNameLst>
                                          <p:attrName>ppt_x</p:attrName>
                                        </p:attrNameLst>
                                      </p:cBhvr>
                                      <p:tavLst>
                                        <p:tav tm="0">
                                          <p:val>
                                            <p:strVal val="#ppt_x-#ppt_w*1.125000"/>
                                          </p:val>
                                        </p:tav>
                                        <p:tav tm="100000">
                                          <p:val>
                                            <p:strVal val="#ppt_x"/>
                                          </p:val>
                                        </p:tav>
                                      </p:tavLst>
                                    </p:anim>
                                    <p:animEffect transition="in" filter="wipe(right)">
                                      <p:cBhvr>
                                        <p:cTn id="16" dur="500"/>
                                        <p:tgtEl>
                                          <p:spTgt spid="35"/>
                                        </p:tgtEl>
                                      </p:cBhvr>
                                    </p:animEffect>
                                  </p:childTnLst>
                                </p:cTn>
                              </p:par>
                              <p:par>
                                <p:cTn id="17" presetID="12" presetClass="entr" presetSubtype="8"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additive="base">
                                        <p:cTn id="19" dur="500"/>
                                        <p:tgtEl>
                                          <p:spTgt spid="37"/>
                                        </p:tgtEl>
                                        <p:attrNameLst>
                                          <p:attrName>ppt_x</p:attrName>
                                        </p:attrNameLst>
                                      </p:cBhvr>
                                      <p:tavLst>
                                        <p:tav tm="0">
                                          <p:val>
                                            <p:strVal val="#ppt_x-#ppt_w*1.125000"/>
                                          </p:val>
                                        </p:tav>
                                        <p:tav tm="100000">
                                          <p:val>
                                            <p:strVal val="#ppt_x"/>
                                          </p:val>
                                        </p:tav>
                                      </p:tavLst>
                                    </p:anim>
                                    <p:animEffect transition="in" filter="wipe(right)">
                                      <p:cBhvr>
                                        <p:cTn id="20" dur="500"/>
                                        <p:tgtEl>
                                          <p:spTgt spid="37"/>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500"/>
                                        <p:tgtEl>
                                          <p:spTgt spid="36"/>
                                        </p:tgtEl>
                                        <p:attrNameLst>
                                          <p:attrName>ppt_x</p:attrName>
                                        </p:attrNameLst>
                                      </p:cBhvr>
                                      <p:tavLst>
                                        <p:tav tm="0">
                                          <p:val>
                                            <p:strVal val="#ppt_x-#ppt_w*1.125000"/>
                                          </p:val>
                                        </p:tav>
                                        <p:tav tm="100000">
                                          <p:val>
                                            <p:strVal val="#ppt_x"/>
                                          </p:val>
                                        </p:tav>
                                      </p:tavLst>
                                    </p:anim>
                                    <p:animEffect transition="in" filter="wipe(right)">
                                      <p:cBhvr>
                                        <p:cTn id="24" dur="500"/>
                                        <p:tgtEl>
                                          <p:spTgt spid="36"/>
                                        </p:tgtEl>
                                      </p:cBhvr>
                                    </p:animEffect>
                                  </p:childTnLst>
                                </p:cTn>
                              </p:par>
                            </p:childTnLst>
                          </p:cTn>
                        </p:par>
                        <p:par>
                          <p:cTn id="25" fill="hold">
                            <p:stCondLst>
                              <p:cond delay="1500"/>
                            </p:stCondLst>
                            <p:childTnLst>
                              <p:par>
                                <p:cTn id="26" presetID="23" presetClass="entr" presetSubtype="36" fill="hold" nodeType="afterEffect">
                                  <p:stCondLst>
                                    <p:cond delay="0"/>
                                  </p:stCondLst>
                                  <p:childTnLst>
                                    <p:set>
                                      <p:cBhvr>
                                        <p:cTn id="27" dur="1" fill="hold">
                                          <p:stCondLst>
                                            <p:cond delay="0"/>
                                          </p:stCondLst>
                                        </p:cTn>
                                        <p:tgtEl>
                                          <p:spTgt spid="6155"/>
                                        </p:tgtEl>
                                        <p:attrNameLst>
                                          <p:attrName>style.visibility</p:attrName>
                                        </p:attrNameLst>
                                      </p:cBhvr>
                                      <p:to>
                                        <p:strVal val="visible"/>
                                      </p:to>
                                    </p:set>
                                    <p:anim calcmode="lin" valueType="num">
                                      <p:cBhvr>
                                        <p:cTn id="28" dur="500" fill="hold"/>
                                        <p:tgtEl>
                                          <p:spTgt spid="6155"/>
                                        </p:tgtEl>
                                        <p:attrNameLst>
                                          <p:attrName>ppt_w</p:attrName>
                                        </p:attrNameLst>
                                      </p:cBhvr>
                                      <p:tavLst>
                                        <p:tav tm="0">
                                          <p:val>
                                            <p:strVal val="(6*min(max(#ppt_w*#ppt_h,.3),1)-7.4)/-.7*#ppt_w"/>
                                          </p:val>
                                        </p:tav>
                                        <p:tav tm="100000">
                                          <p:val>
                                            <p:strVal val="#ppt_w"/>
                                          </p:val>
                                        </p:tav>
                                      </p:tavLst>
                                    </p:anim>
                                    <p:anim calcmode="lin" valueType="num">
                                      <p:cBhvr>
                                        <p:cTn id="29" dur="500" fill="hold"/>
                                        <p:tgtEl>
                                          <p:spTgt spid="6155"/>
                                        </p:tgtEl>
                                        <p:attrNameLst>
                                          <p:attrName>ppt_h</p:attrName>
                                        </p:attrNameLst>
                                      </p:cBhvr>
                                      <p:tavLst>
                                        <p:tav tm="0">
                                          <p:val>
                                            <p:strVal val="(6*min(max(#ppt_w*#ppt_h,.3),1)-7.4)/-.7*#ppt_h"/>
                                          </p:val>
                                        </p:tav>
                                        <p:tav tm="100000">
                                          <p:val>
                                            <p:strVal val="#ppt_h"/>
                                          </p:val>
                                        </p:tav>
                                      </p:tavLst>
                                    </p:anim>
                                    <p:anim calcmode="lin" valueType="num">
                                      <p:cBhvr>
                                        <p:cTn id="30" dur="500" fill="hold"/>
                                        <p:tgtEl>
                                          <p:spTgt spid="6155"/>
                                        </p:tgtEl>
                                        <p:attrNameLst>
                                          <p:attrName>ppt_x</p:attrName>
                                        </p:attrNameLst>
                                      </p:cBhvr>
                                      <p:tavLst>
                                        <p:tav tm="0">
                                          <p:val>
                                            <p:fltVal val="0.5"/>
                                          </p:val>
                                        </p:tav>
                                        <p:tav tm="100000">
                                          <p:val>
                                            <p:strVal val="#ppt_x"/>
                                          </p:val>
                                        </p:tav>
                                      </p:tavLst>
                                    </p:anim>
                                    <p:anim calcmode="lin" valueType="num">
                                      <p:cBhvr>
                                        <p:cTn id="31" dur="500" fill="hold"/>
                                        <p:tgtEl>
                                          <p:spTgt spid="6155"/>
                                        </p:tgtEl>
                                        <p:attrNameLst>
                                          <p:attrName>ppt_y</p:attrName>
                                        </p:attrNameLst>
                                      </p:cBhvr>
                                      <p:tavLst>
                                        <p:tav tm="0">
                                          <p:val>
                                            <p:strVal val="1+(6*min(max(#ppt_w*#ppt_h,.3),1)-7.4)/-.7*#ppt_h/2"/>
                                          </p:val>
                                        </p:tav>
                                        <p:tav tm="100000">
                                          <p:val>
                                            <p:strVal val="#ppt_y"/>
                                          </p:val>
                                        </p:tav>
                                      </p:tavLst>
                                    </p:anim>
                                  </p:childTnLst>
                                </p:cTn>
                              </p:par>
                              <p:par>
                                <p:cTn id="32" presetID="23" presetClass="entr" presetSubtype="36" fill="hold" grpId="0" nodeType="withEffect">
                                  <p:stCondLst>
                                    <p:cond delay="0"/>
                                  </p:stCondLst>
                                  <p:childTnLst>
                                    <p:set>
                                      <p:cBhvr>
                                        <p:cTn id="33" dur="1" fill="hold">
                                          <p:stCondLst>
                                            <p:cond delay="0"/>
                                          </p:stCondLst>
                                        </p:cTn>
                                        <p:tgtEl>
                                          <p:spTgt spid="6154"/>
                                        </p:tgtEl>
                                        <p:attrNameLst>
                                          <p:attrName>style.visibility</p:attrName>
                                        </p:attrNameLst>
                                      </p:cBhvr>
                                      <p:to>
                                        <p:strVal val="visible"/>
                                      </p:to>
                                    </p:set>
                                    <p:anim calcmode="lin" valueType="num">
                                      <p:cBhvr>
                                        <p:cTn id="34" dur="500" fill="hold"/>
                                        <p:tgtEl>
                                          <p:spTgt spid="6154"/>
                                        </p:tgtEl>
                                        <p:attrNameLst>
                                          <p:attrName>ppt_w</p:attrName>
                                        </p:attrNameLst>
                                      </p:cBhvr>
                                      <p:tavLst>
                                        <p:tav tm="0">
                                          <p:val>
                                            <p:strVal val="(6*min(max(#ppt_w*#ppt_h,.3),1)-7.4)/-.7*#ppt_w"/>
                                          </p:val>
                                        </p:tav>
                                        <p:tav tm="100000">
                                          <p:val>
                                            <p:strVal val="#ppt_w"/>
                                          </p:val>
                                        </p:tav>
                                      </p:tavLst>
                                    </p:anim>
                                    <p:anim calcmode="lin" valueType="num">
                                      <p:cBhvr>
                                        <p:cTn id="35" dur="500" fill="hold"/>
                                        <p:tgtEl>
                                          <p:spTgt spid="6154"/>
                                        </p:tgtEl>
                                        <p:attrNameLst>
                                          <p:attrName>ppt_h</p:attrName>
                                        </p:attrNameLst>
                                      </p:cBhvr>
                                      <p:tavLst>
                                        <p:tav tm="0">
                                          <p:val>
                                            <p:strVal val="(6*min(max(#ppt_w*#ppt_h,.3),1)-7.4)/-.7*#ppt_h"/>
                                          </p:val>
                                        </p:tav>
                                        <p:tav tm="100000">
                                          <p:val>
                                            <p:strVal val="#ppt_h"/>
                                          </p:val>
                                        </p:tav>
                                      </p:tavLst>
                                    </p:anim>
                                    <p:anim calcmode="lin" valueType="num">
                                      <p:cBhvr>
                                        <p:cTn id="36" dur="500" fill="hold"/>
                                        <p:tgtEl>
                                          <p:spTgt spid="6154"/>
                                        </p:tgtEl>
                                        <p:attrNameLst>
                                          <p:attrName>ppt_x</p:attrName>
                                        </p:attrNameLst>
                                      </p:cBhvr>
                                      <p:tavLst>
                                        <p:tav tm="0">
                                          <p:val>
                                            <p:fltVal val="0.5"/>
                                          </p:val>
                                        </p:tav>
                                        <p:tav tm="100000">
                                          <p:val>
                                            <p:strVal val="#ppt_x"/>
                                          </p:val>
                                        </p:tav>
                                      </p:tavLst>
                                    </p:anim>
                                    <p:anim calcmode="lin" valueType="num">
                                      <p:cBhvr>
                                        <p:cTn id="37" dur="500" fill="hold"/>
                                        <p:tgtEl>
                                          <p:spTgt spid="6154"/>
                                        </p:tgtEl>
                                        <p:attrNameLst>
                                          <p:attrName>ppt_y</p:attrName>
                                        </p:attrNameLst>
                                      </p:cBhvr>
                                      <p:tavLst>
                                        <p:tav tm="0">
                                          <p:val>
                                            <p:strVal val="1+(6*min(max(#ppt_w*#ppt_h,.3),1)-7.4)/-.7*#ppt_h/2"/>
                                          </p:val>
                                        </p:tav>
                                        <p:tav tm="100000">
                                          <p:val>
                                            <p:strVal val="#ppt_y"/>
                                          </p:val>
                                        </p:tav>
                                      </p:tavLst>
                                    </p:anim>
                                  </p:childTnLst>
                                </p:cTn>
                              </p:par>
                            </p:childTnLst>
                          </p:cTn>
                        </p:par>
                        <p:par>
                          <p:cTn id="38" fill="hold">
                            <p:stCondLst>
                              <p:cond delay="2000"/>
                            </p:stCondLst>
                            <p:childTnLst>
                              <p:par>
                                <p:cTn id="39" presetID="22" presetClass="entr" presetSubtype="1" fill="hold" grpId="0" nodeType="afterEffect">
                                  <p:stCondLst>
                                    <p:cond delay="0"/>
                                  </p:stCondLst>
                                  <p:childTnLst>
                                    <p:set>
                                      <p:cBhvr>
                                        <p:cTn id="40" dur="1" fill="hold">
                                          <p:stCondLst>
                                            <p:cond delay="0"/>
                                          </p:stCondLst>
                                        </p:cTn>
                                        <p:tgtEl>
                                          <p:spTgt spid="6153"/>
                                        </p:tgtEl>
                                        <p:attrNameLst>
                                          <p:attrName>style.visibility</p:attrName>
                                        </p:attrNameLst>
                                      </p:cBhvr>
                                      <p:to>
                                        <p:strVal val="visible"/>
                                      </p:to>
                                    </p:set>
                                    <p:animEffect>
                                      <p:cBhvr>
                                        <p:cTn id="41" dur="500"/>
                                        <p:tgtEl>
                                          <p:spTgt spid="6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53" grpId="0" bldLvl="0" autoUpdateAnimBg="0"/>
      <p:bldP spid="6154" grpId="0" bldLvl="0" autoUpdateAnimBg="0"/>
      <p:bldP spid="34" grpId="0" animBg="1"/>
      <p:bldP spid="35" grpId="0"/>
      <p:bldP spid="3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33620" y="2088733"/>
            <a:ext cx="1423450" cy="1423450"/>
          </a:xfrm>
          <a:prstGeom prst="ellipse">
            <a:avLst/>
          </a:prstGeom>
          <a:solidFill>
            <a:srgbClr val="1A3F6C"/>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1421386" y="2622833"/>
            <a:ext cx="1223538" cy="368530"/>
            <a:chOff x="3838575" y="2712368"/>
            <a:chExt cx="1604974" cy="368530"/>
          </a:xfrm>
        </p:grpSpPr>
        <p:cxnSp>
          <p:nvCxnSpPr>
            <p:cNvPr id="4" name="直接连接符 3"/>
            <p:cNvCxnSpPr/>
            <p:nvPr/>
          </p:nvCxnSpPr>
          <p:spPr>
            <a:xfrm>
              <a:off x="3838575" y="2892218"/>
              <a:ext cx="593181" cy="0"/>
            </a:xfrm>
            <a:prstGeom prst="line">
              <a:avLst/>
            </a:prstGeom>
            <a:ln w="76200">
              <a:solidFill>
                <a:srgbClr val="1A3F6C"/>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952634" y="2911353"/>
              <a:ext cx="490915" cy="0"/>
            </a:xfrm>
            <a:prstGeom prst="line">
              <a:avLst/>
            </a:prstGeom>
            <a:ln w="76200">
              <a:solidFill>
                <a:srgbClr val="1A3F6C"/>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4405565" y="2712368"/>
              <a:ext cx="186017" cy="189461"/>
            </a:xfrm>
            <a:prstGeom prst="line">
              <a:avLst/>
            </a:prstGeom>
            <a:ln w="76200">
              <a:solidFill>
                <a:srgbClr val="1A3F6C"/>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807526" y="2899283"/>
              <a:ext cx="171299" cy="174470"/>
            </a:xfrm>
            <a:prstGeom prst="line">
              <a:avLst/>
            </a:prstGeom>
            <a:ln w="76200">
              <a:solidFill>
                <a:srgbClr val="1A3F6C"/>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flipV="1">
              <a:off x="4543202" y="2717130"/>
              <a:ext cx="316707" cy="363768"/>
            </a:xfrm>
            <a:prstGeom prst="line">
              <a:avLst/>
            </a:prstGeom>
            <a:ln w="76200">
              <a:solidFill>
                <a:srgbClr val="1A3F6C"/>
              </a:solidFill>
            </a:ln>
          </p:spPr>
          <p:style>
            <a:lnRef idx="1">
              <a:schemeClr val="accent1"/>
            </a:lnRef>
            <a:fillRef idx="0">
              <a:schemeClr val="accent1"/>
            </a:fillRef>
            <a:effectRef idx="0">
              <a:schemeClr val="accent1"/>
            </a:effectRef>
            <a:fontRef idx="minor">
              <a:schemeClr val="tx1"/>
            </a:fontRef>
          </p:style>
        </p:cxnSp>
      </p:grpSp>
      <p:grpSp>
        <p:nvGrpSpPr>
          <p:cNvPr id="9" name="组合 8"/>
          <p:cNvGrpSpPr/>
          <p:nvPr/>
        </p:nvGrpSpPr>
        <p:grpSpPr>
          <a:xfrm>
            <a:off x="2341880" y="1104265"/>
            <a:ext cx="3288030" cy="3155315"/>
            <a:chOff x="304800" y="673100"/>
            <a:chExt cx="4000500" cy="4000500"/>
          </a:xfrm>
          <a:effectLst>
            <a:outerShdw blurRad="444500" dist="254000" dir="8100000" algn="tr" rotWithShape="0">
              <a:prstClr val="black">
                <a:alpha val="50000"/>
              </a:prstClr>
            </a:outerShdw>
          </a:effectLst>
        </p:grpSpPr>
        <p:sp>
          <p:nvSpPr>
            <p:cNvPr id="10" name="同心圆 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椭圆 1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4545836" y="1185726"/>
            <a:ext cx="623903" cy="623903"/>
            <a:chOff x="304800" y="673100"/>
            <a:chExt cx="4000500" cy="4000500"/>
          </a:xfrm>
          <a:effectLst>
            <a:outerShdw blurRad="317500" dist="190500" dir="8100000" algn="tr" rotWithShape="0">
              <a:prstClr val="black">
                <a:alpha val="50000"/>
              </a:prstClr>
            </a:outerShdw>
          </a:effectLst>
        </p:grpSpPr>
        <p:sp>
          <p:nvSpPr>
            <p:cNvPr id="13" name="同心圆 1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a:solidFill>
                  <a:srgbClr val="C00000"/>
                </a:solidFill>
                <a:latin typeface="微软雅黑" panose="020B0503020204020204" pitchFamily="34" charset="-122"/>
                <a:ea typeface="微软雅黑" panose="020B0503020204020204" pitchFamily="34" charset="-122"/>
              </a:endParaRPr>
            </a:p>
          </p:txBody>
        </p:sp>
        <p:sp>
          <p:nvSpPr>
            <p:cNvPr id="14" name="椭圆 13"/>
            <p:cNvSpPr/>
            <p:nvPr/>
          </p:nvSpPr>
          <p:spPr>
            <a:xfrm>
              <a:off x="392113" y="68712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smtClean="0">
                  <a:solidFill>
                    <a:srgbClr val="C00000"/>
                  </a:solidFill>
                  <a:latin typeface="微软雅黑" panose="020B0503020204020204" pitchFamily="34" charset="-122"/>
                  <a:ea typeface="微软雅黑" panose="020B0503020204020204" pitchFamily="34" charset="-122"/>
                </a:rPr>
                <a:t>1</a:t>
              </a:r>
              <a:endParaRPr lang="zh-CN" altLang="en-US" sz="2500" b="1" dirty="0">
                <a:solidFill>
                  <a:srgbClr val="C00000"/>
                </a:solidFill>
                <a:latin typeface="微软雅黑" panose="020B0503020204020204" pitchFamily="34" charset="-122"/>
                <a:ea typeface="微软雅黑" panose="020B0503020204020204" pitchFamily="34" charset="-122"/>
              </a:endParaRPr>
            </a:p>
          </p:txBody>
        </p:sp>
      </p:grpSp>
      <p:grpSp>
        <p:nvGrpSpPr>
          <p:cNvPr id="15" name="组合 14"/>
          <p:cNvGrpSpPr/>
          <p:nvPr/>
        </p:nvGrpSpPr>
        <p:grpSpPr>
          <a:xfrm>
            <a:off x="5249634" y="2360236"/>
            <a:ext cx="623903" cy="623903"/>
            <a:chOff x="304800" y="673100"/>
            <a:chExt cx="4000500" cy="4000500"/>
          </a:xfrm>
          <a:effectLst>
            <a:outerShdw blurRad="317500" dist="1905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a:solidFill>
                  <a:srgbClr val="C00000"/>
                </a:solidFill>
                <a:latin typeface="微软雅黑" panose="020B0503020204020204" pitchFamily="34" charset="-122"/>
                <a:ea typeface="微软雅黑" panose="020B0503020204020204" pitchFamily="34" charset="-122"/>
              </a:endParaRPr>
            </a:p>
          </p:txBody>
        </p:sp>
        <p:sp>
          <p:nvSpPr>
            <p:cNvPr id="17" name="椭圆 1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smtClean="0">
                  <a:solidFill>
                    <a:srgbClr val="C00000"/>
                  </a:solidFill>
                  <a:latin typeface="微软雅黑" panose="020B0503020204020204" pitchFamily="34" charset="-122"/>
                  <a:ea typeface="微软雅黑" panose="020B0503020204020204" pitchFamily="34" charset="-122"/>
                </a:rPr>
                <a:t>2</a:t>
              </a:r>
              <a:endParaRPr lang="zh-CN" altLang="en-US" sz="2500" b="1" dirty="0">
                <a:solidFill>
                  <a:srgbClr val="C00000"/>
                </a:solidFill>
                <a:latin typeface="微软雅黑" panose="020B0503020204020204" pitchFamily="34" charset="-122"/>
                <a:ea typeface="微软雅黑" panose="020B0503020204020204" pitchFamily="34" charset="-122"/>
              </a:endParaRPr>
            </a:p>
          </p:txBody>
        </p:sp>
      </p:grpSp>
      <p:grpSp>
        <p:nvGrpSpPr>
          <p:cNvPr id="18" name="组合 17"/>
          <p:cNvGrpSpPr/>
          <p:nvPr/>
        </p:nvGrpSpPr>
        <p:grpSpPr>
          <a:xfrm>
            <a:off x="4716016" y="3579954"/>
            <a:ext cx="623903" cy="623903"/>
            <a:chOff x="304800" y="673100"/>
            <a:chExt cx="4000500" cy="4000500"/>
          </a:xfrm>
          <a:effectLst>
            <a:outerShdw blurRad="317500" dist="190500" dir="8100000" algn="tr" rotWithShape="0">
              <a:prstClr val="black">
                <a:alpha val="50000"/>
              </a:prstClr>
            </a:outerShdw>
          </a:effectLst>
        </p:grpSpPr>
        <p:sp>
          <p:nvSpPr>
            <p:cNvPr id="19" name="同心圆 1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a:solidFill>
                  <a:srgbClr val="C00000"/>
                </a:solidFill>
                <a:latin typeface="微软雅黑" panose="020B0503020204020204" pitchFamily="34" charset="-122"/>
                <a:ea typeface="微软雅黑" panose="020B0503020204020204" pitchFamily="34" charset="-122"/>
              </a:endParaRPr>
            </a:p>
          </p:txBody>
        </p:sp>
        <p:sp>
          <p:nvSpPr>
            <p:cNvPr id="20" name="椭圆 1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smtClean="0">
                  <a:solidFill>
                    <a:srgbClr val="C00000"/>
                  </a:solidFill>
                  <a:latin typeface="微软雅黑" panose="020B0503020204020204" pitchFamily="34" charset="-122"/>
                  <a:ea typeface="微软雅黑" panose="020B0503020204020204" pitchFamily="34" charset="-122"/>
                </a:rPr>
                <a:t>3</a:t>
              </a:r>
              <a:endParaRPr lang="zh-CN" altLang="en-US" sz="2500" b="1" dirty="0">
                <a:solidFill>
                  <a:srgbClr val="C00000"/>
                </a:solidFill>
                <a:latin typeface="微软雅黑" panose="020B0503020204020204" pitchFamily="34" charset="-122"/>
                <a:ea typeface="微软雅黑" panose="020B0503020204020204" pitchFamily="34" charset="-122"/>
              </a:endParaRPr>
            </a:p>
          </p:txBody>
        </p:sp>
      </p:grpSp>
      <p:sp>
        <p:nvSpPr>
          <p:cNvPr id="21" name="TextBox 20"/>
          <p:cNvSpPr txBox="1"/>
          <p:nvPr/>
        </p:nvSpPr>
        <p:spPr>
          <a:xfrm>
            <a:off x="651983" y="2406113"/>
            <a:ext cx="718145" cy="861774"/>
          </a:xfrm>
          <a:prstGeom prst="rect">
            <a:avLst/>
          </a:prstGeom>
          <a:noFill/>
        </p:spPr>
        <p:txBody>
          <a:bodyPr wrap="none" lIns="0" tIns="0" rIns="0" bIns="0" rtlCol="0">
            <a:spAutoFit/>
          </a:bodyPr>
          <a:lstStyle/>
          <a:p>
            <a:pPr algn="ctr"/>
            <a:r>
              <a:rPr lang="zh-CN" altLang="en-US" sz="2800" b="1" dirty="0" smtClean="0">
                <a:solidFill>
                  <a:schemeClr val="bg1"/>
                </a:solidFill>
                <a:latin typeface="微软雅黑" panose="020B0503020204020204" pitchFamily="34" charset="-122"/>
                <a:ea typeface="微软雅黑" panose="020B0503020204020204" pitchFamily="34" charset="-122"/>
              </a:rPr>
              <a:t>研究</a:t>
            </a:r>
            <a:endParaRPr lang="en-US" altLang="zh-CN" sz="28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2800" b="1" dirty="0" smtClean="0">
                <a:solidFill>
                  <a:schemeClr val="bg1"/>
                </a:solidFill>
                <a:latin typeface="微软雅黑" panose="020B0503020204020204" pitchFamily="34" charset="-122"/>
                <a:ea typeface="微软雅黑" panose="020B0503020204020204" pitchFamily="34" charset="-122"/>
              </a:rPr>
              <a:t>意义</a:t>
            </a:r>
            <a:endParaRPr lang="zh-CN" altLang="en-US" sz="2800" b="1" dirty="0" smtClean="0">
              <a:solidFill>
                <a:schemeClr val="bg1"/>
              </a:solidFill>
              <a:latin typeface="微软雅黑" panose="020B0503020204020204" pitchFamily="34" charset="-122"/>
              <a:ea typeface="微软雅黑" panose="020B0503020204020204" pitchFamily="34" charset="-122"/>
            </a:endParaRPr>
          </a:p>
        </p:txBody>
      </p:sp>
      <p:sp>
        <p:nvSpPr>
          <p:cNvPr id="22" name="TextBox 21"/>
          <p:cNvSpPr txBox="1"/>
          <p:nvPr/>
        </p:nvSpPr>
        <p:spPr>
          <a:xfrm>
            <a:off x="5416191" y="875518"/>
            <a:ext cx="3084553" cy="492125"/>
          </a:xfrm>
          <a:prstGeom prst="rect">
            <a:avLst/>
          </a:prstGeom>
          <a:noFill/>
        </p:spPr>
        <p:txBody>
          <a:bodyPr wrap="square" lIns="0" tIns="0" rIns="0" bIns="0" rtlCol="0">
            <a:spAutoFit/>
          </a:bodyPr>
          <a:lstStyle/>
          <a:p>
            <a:pPr algn="just"/>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信息化记录、流程化管理、全方位监督</a:t>
            </a:r>
            <a:endPar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3" name="TextBox 22"/>
          <p:cNvSpPr txBox="1"/>
          <p:nvPr/>
        </p:nvSpPr>
        <p:spPr>
          <a:xfrm>
            <a:off x="5873640" y="2230546"/>
            <a:ext cx="2852530" cy="492125"/>
          </a:xfrm>
          <a:prstGeom prst="rect">
            <a:avLst/>
          </a:prstGeom>
          <a:noFill/>
        </p:spPr>
        <p:txBody>
          <a:bodyPr wrap="square" lIns="0" tIns="0" rIns="0" bIns="0" rtlCol="0">
            <a:spAutoFit/>
          </a:bodyPr>
          <a:lstStyle/>
          <a:p>
            <a:pPr algn="just"/>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      提高公检法机关人员的办案效率</a:t>
            </a:r>
            <a:endPar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5340611" y="3788090"/>
            <a:ext cx="3137908" cy="492125"/>
          </a:xfrm>
          <a:prstGeom prst="rect">
            <a:avLst/>
          </a:prstGeom>
          <a:noFill/>
        </p:spPr>
        <p:txBody>
          <a:bodyPr wrap="square" lIns="0" tIns="0" rIns="0" bIns="0" rtlCol="0">
            <a:spAutoFit/>
          </a:bodyPr>
          <a:lstStyle/>
          <a:p>
            <a:pPr algn="just"/>
            <a:r>
              <a:rPr lang="en-US" altLang="zh-CN" sz="1600" b="1"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rPr>
              <a:t>将</a:t>
            </a:r>
            <a:r>
              <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rPr>
              <a:t>数据数字化，避免档案的丢失</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27" name="直接连接符 26"/>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8" name="椭圆 27"/>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28"/>
          <p:cNvSpPr txBox="1"/>
          <p:nvPr/>
        </p:nvSpPr>
        <p:spPr>
          <a:xfrm>
            <a:off x="908957" y="206330"/>
            <a:ext cx="1364476" cy="400110"/>
          </a:xfrm>
          <a:prstGeom prst="rect">
            <a:avLst/>
          </a:prstGeom>
          <a:noFill/>
        </p:spPr>
        <p:txBody>
          <a:bodyPr wrap="none" rtlCol="0">
            <a:spAutoFit/>
          </a:bodyPr>
          <a:lstStyle/>
          <a:p>
            <a:r>
              <a:rPr lang="zh-CN" altLang="en-US" sz="2000" spc="300" dirty="0" smtClean="0">
                <a:latin typeface="方正兰亭细黑_GBK" panose="02000000000000000000" pitchFamily="2" charset="-122"/>
                <a:ea typeface="方正兰亭细黑_GBK" panose="02000000000000000000" pitchFamily="2" charset="-122"/>
              </a:rPr>
              <a:t>研究意义</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30" name="TextBox 29"/>
          <p:cNvSpPr txBox="1"/>
          <p:nvPr/>
        </p:nvSpPr>
        <p:spPr>
          <a:xfrm>
            <a:off x="2346574" y="267886"/>
            <a:ext cx="1890262" cy="338554"/>
          </a:xfrm>
          <a:prstGeom prst="rect">
            <a:avLst/>
          </a:prstGeom>
          <a:noFill/>
        </p:spPr>
        <p:txBody>
          <a:bodyPr wrap="none" rtlCol="0">
            <a:spAutoFit/>
          </a:bodyPr>
          <a:lstStyle/>
          <a:p>
            <a:pPr algn="ctr"/>
            <a:r>
              <a:rPr lang="en-US" altLang="zh-CN" sz="1600" dirty="0">
                <a:solidFill>
                  <a:srgbClr val="C00000"/>
                </a:solidFill>
                <a:latin typeface="Kozuka Gothic Pro R" pitchFamily="34" charset="-128"/>
                <a:ea typeface="Kozuka Gothic Pro R" pitchFamily="34" charset="-128"/>
              </a:rPr>
              <a:t>THE SIGNIFICANCE</a:t>
            </a:r>
            <a:endParaRPr lang="zh-CN" altLang="en-US" sz="1600" dirty="0">
              <a:solidFill>
                <a:srgbClr val="C00000"/>
              </a:solidFill>
              <a:latin typeface="Kozuka Gothic Pro R" pitchFamily="34" charset="-128"/>
              <a:ea typeface="Kozuka Gothic Pro R" pitchFamily="34" charset="-128"/>
            </a:endParaRPr>
          </a:p>
        </p:txBody>
      </p:sp>
      <p:cxnSp>
        <p:nvCxnSpPr>
          <p:cNvPr id="31" name="直接连接符 30"/>
          <p:cNvCxnSpPr/>
          <p:nvPr/>
        </p:nvCxnSpPr>
        <p:spPr>
          <a:xfrm>
            <a:off x="2330200" y="288299"/>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0">
    <p:wipe/>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300"/>
                                            <p:tgtEl>
                                              <p:spTgt spid="2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wipe(down)">
                                          <p:cBhvr>
                                            <p:cTn id="11" dur="300"/>
                                            <p:tgtEl>
                                              <p:spTgt spid="28"/>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p:tgtEl>
                                              <p:spTgt spid="29"/>
                                            </p:tgtEl>
                                            <p:attrNameLst>
                                              <p:attrName>ppt_x</p:attrName>
                                            </p:attrNameLst>
                                          </p:cBhvr>
                                          <p:tavLst>
                                            <p:tav tm="0">
                                              <p:val>
                                                <p:strVal val="#ppt_x-#ppt_w*1.125000"/>
                                              </p:val>
                                            </p:tav>
                                            <p:tav tm="100000">
                                              <p:val>
                                                <p:strVal val="#ppt_x"/>
                                              </p:val>
                                            </p:tav>
                                          </p:tavLst>
                                        </p:anim>
                                        <p:animEffect transition="in" filter="wipe(right)">
                                          <p:cBhvr>
                                            <p:cTn id="16" dur="500"/>
                                            <p:tgtEl>
                                              <p:spTgt spid="29"/>
                                            </p:tgtEl>
                                          </p:cBhvr>
                                        </p:animEffect>
                                      </p:childTnLst>
                                    </p:cTn>
                                  </p:par>
                                  <p:par>
                                    <p:cTn id="17" presetID="12" presetClass="entr" presetSubtype="8"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p:tgtEl>
                                              <p:spTgt spid="31"/>
                                            </p:tgtEl>
                                            <p:attrNameLst>
                                              <p:attrName>ppt_x</p:attrName>
                                            </p:attrNameLst>
                                          </p:cBhvr>
                                          <p:tavLst>
                                            <p:tav tm="0">
                                              <p:val>
                                                <p:strVal val="#ppt_x-#ppt_w*1.125000"/>
                                              </p:val>
                                            </p:tav>
                                            <p:tav tm="100000">
                                              <p:val>
                                                <p:strVal val="#ppt_x"/>
                                              </p:val>
                                            </p:tav>
                                          </p:tavLst>
                                        </p:anim>
                                        <p:animEffect transition="in" filter="wipe(right)">
                                          <p:cBhvr>
                                            <p:cTn id="20" dur="500"/>
                                            <p:tgtEl>
                                              <p:spTgt spid="31"/>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500"/>
                                            <p:tgtEl>
                                              <p:spTgt spid="30"/>
                                            </p:tgtEl>
                                            <p:attrNameLst>
                                              <p:attrName>ppt_x</p:attrName>
                                            </p:attrNameLst>
                                          </p:cBhvr>
                                          <p:tavLst>
                                            <p:tav tm="0">
                                              <p:val>
                                                <p:strVal val="#ppt_x-#ppt_w*1.125000"/>
                                              </p:val>
                                            </p:tav>
                                            <p:tav tm="100000">
                                              <p:val>
                                                <p:strVal val="#ppt_x"/>
                                              </p:val>
                                            </p:tav>
                                          </p:tavLst>
                                        </p:anim>
                                        <p:animEffect transition="in" filter="wipe(right)">
                                          <p:cBhvr>
                                            <p:cTn id="24" dur="500"/>
                                            <p:tgtEl>
                                              <p:spTgt spid="30"/>
                                            </p:tgtEl>
                                          </p:cBhvr>
                                        </p:animEffect>
                                      </p:childTnLst>
                                    </p:cTn>
                                  </p:par>
                                </p:childTnLst>
                              </p:cTn>
                            </p:par>
                            <p:par>
                              <p:cTn id="25" fill="hold">
                                <p:stCondLst>
                                  <p:cond delay="1500"/>
                                </p:stCondLst>
                                <p:childTnLst>
                                  <p:par>
                                    <p:cTn id="26" presetID="2" presetClass="entr" presetSubtype="4" fill="hold" grpId="0" nodeType="afterEffect" p14:presetBounceEnd="44000">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14:bounceEnd="44000">
                                          <p:cBhvr additive="base">
                                            <p:cTn id="28" dur="500" fill="hold"/>
                                            <p:tgtEl>
                                              <p:spTgt spid="2"/>
                                            </p:tgtEl>
                                            <p:attrNameLst>
                                              <p:attrName>ppt_x</p:attrName>
                                            </p:attrNameLst>
                                          </p:cBhvr>
                                          <p:tavLst>
                                            <p:tav tm="0">
                                              <p:val>
                                                <p:strVal val="#ppt_x"/>
                                              </p:val>
                                            </p:tav>
                                            <p:tav tm="100000">
                                              <p:val>
                                                <p:strVal val="#ppt_x"/>
                                              </p:val>
                                            </p:tav>
                                          </p:tavLst>
                                        </p:anim>
                                        <p:anim calcmode="lin" valueType="num" p14:bounceEnd="44000">
                                          <p:cBhvr additive="base">
                                            <p:cTn id="29" dur="500" fill="hold"/>
                                            <p:tgtEl>
                                              <p:spTgt spid="2"/>
                                            </p:tgtEl>
                                            <p:attrNameLst>
                                              <p:attrName>ppt_y</p:attrName>
                                            </p:attrNameLst>
                                          </p:cBhvr>
                                          <p:tavLst>
                                            <p:tav tm="0">
                                              <p:val>
                                                <p:strVal val="1+#ppt_h/2"/>
                                              </p:val>
                                            </p:tav>
                                            <p:tav tm="100000">
                                              <p:val>
                                                <p:strVal val="#ppt_y"/>
                                              </p:val>
                                            </p:tav>
                                          </p:tavLst>
                                        </p:anim>
                                      </p:childTnLst>
                                    </p:cTn>
                                  </p:par>
                                  <p:par>
                                    <p:cTn id="30" presetID="53" presetClass="entr" presetSubtype="16" fill="hold" grpId="0" nodeType="with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p:cTn id="32" dur="500" fill="hold"/>
                                            <p:tgtEl>
                                              <p:spTgt spid="21"/>
                                            </p:tgtEl>
                                            <p:attrNameLst>
                                              <p:attrName>ppt_w</p:attrName>
                                            </p:attrNameLst>
                                          </p:cBhvr>
                                          <p:tavLst>
                                            <p:tav tm="0">
                                              <p:val>
                                                <p:fltVal val="0"/>
                                              </p:val>
                                            </p:tav>
                                            <p:tav tm="100000">
                                              <p:val>
                                                <p:strVal val="#ppt_w"/>
                                              </p:val>
                                            </p:tav>
                                          </p:tavLst>
                                        </p:anim>
                                        <p:anim calcmode="lin" valueType="num">
                                          <p:cBhvr>
                                            <p:cTn id="33" dur="500" fill="hold"/>
                                            <p:tgtEl>
                                              <p:spTgt spid="21"/>
                                            </p:tgtEl>
                                            <p:attrNameLst>
                                              <p:attrName>ppt_h</p:attrName>
                                            </p:attrNameLst>
                                          </p:cBhvr>
                                          <p:tavLst>
                                            <p:tav tm="0">
                                              <p:val>
                                                <p:fltVal val="0"/>
                                              </p:val>
                                            </p:tav>
                                            <p:tav tm="100000">
                                              <p:val>
                                                <p:strVal val="#ppt_h"/>
                                              </p:val>
                                            </p:tav>
                                          </p:tavLst>
                                        </p:anim>
                                        <p:animEffect transition="in" filter="fade">
                                          <p:cBhvr>
                                            <p:cTn id="34" dur="500"/>
                                            <p:tgtEl>
                                              <p:spTgt spid="21"/>
                                            </p:tgtEl>
                                          </p:cBhvr>
                                        </p:animEffect>
                                      </p:childTnLst>
                                    </p:cTn>
                                  </p:par>
                                  <p:par>
                                    <p:cTn id="35" presetID="22" presetClass="entr" presetSubtype="8" fill="hold" nodeType="with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left)">
                                          <p:cBhvr>
                                            <p:cTn id="37" dur="500"/>
                                            <p:tgtEl>
                                              <p:spTgt spid="3"/>
                                            </p:tgtEl>
                                          </p:cBhvr>
                                        </p:animEffect>
                                      </p:childTnLst>
                                    </p:cTn>
                                  </p:par>
                                  <p:par>
                                    <p:cTn id="38" presetID="2" presetClass="entr" presetSubtype="1" fill="hold" nodeType="withEffect" p14:presetBounceEnd="44000">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14:bounceEnd="44000">
                                          <p:cBhvr additive="base">
                                            <p:cTn id="40" dur="500" fill="hold"/>
                                            <p:tgtEl>
                                              <p:spTgt spid="9"/>
                                            </p:tgtEl>
                                            <p:attrNameLst>
                                              <p:attrName>ppt_x</p:attrName>
                                            </p:attrNameLst>
                                          </p:cBhvr>
                                          <p:tavLst>
                                            <p:tav tm="0">
                                              <p:val>
                                                <p:strVal val="#ppt_x"/>
                                              </p:val>
                                            </p:tav>
                                            <p:tav tm="100000">
                                              <p:val>
                                                <p:strVal val="#ppt_x"/>
                                              </p:val>
                                            </p:tav>
                                          </p:tavLst>
                                        </p:anim>
                                        <p:anim calcmode="lin" valueType="num" p14:bounceEnd="44000">
                                          <p:cBhvr additive="base">
                                            <p:cTn id="41" dur="500" fill="hold"/>
                                            <p:tgtEl>
                                              <p:spTgt spid="9"/>
                                            </p:tgtEl>
                                            <p:attrNameLst>
                                              <p:attrName>ppt_y</p:attrName>
                                            </p:attrNameLst>
                                          </p:cBhvr>
                                          <p:tavLst>
                                            <p:tav tm="0">
                                              <p:val>
                                                <p:strVal val="0-#ppt_h/2"/>
                                              </p:val>
                                            </p:tav>
                                            <p:tav tm="100000">
                                              <p:val>
                                                <p:strVal val="#ppt_y"/>
                                              </p:val>
                                            </p:tav>
                                          </p:tavLst>
                                        </p:anim>
                                      </p:childTnLst>
                                    </p:cTn>
                                  </p:par>
                                </p:childTnLst>
                              </p:cTn>
                            </p:par>
                            <p:par>
                              <p:cTn id="42" fill="hold">
                                <p:stCondLst>
                                  <p:cond delay="2000"/>
                                </p:stCondLst>
                                <p:childTnLst>
                                  <p:par>
                                    <p:cTn id="43" presetID="52" presetClass="entr" presetSubtype="0" fill="hold" nodeType="afterEffect">
                                      <p:stCondLst>
                                        <p:cond delay="0"/>
                                      </p:stCondLst>
                                      <p:childTnLst>
                                        <p:set>
                                          <p:cBhvr>
                                            <p:cTn id="44" dur="1" fill="hold">
                                              <p:stCondLst>
                                                <p:cond delay="0"/>
                                              </p:stCondLst>
                                            </p:cTn>
                                            <p:tgtEl>
                                              <p:spTgt spid="12"/>
                                            </p:tgtEl>
                                            <p:attrNameLst>
                                              <p:attrName>style.visibility</p:attrName>
                                            </p:attrNameLst>
                                          </p:cBhvr>
                                          <p:to>
                                            <p:strVal val="visible"/>
                                          </p:to>
                                        </p:set>
                                        <p:animScale>
                                          <p:cBhvr>
                                            <p:cTn id="45" dur="5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6" dur="500" decel="50000" fill="hold">
                                              <p:stCondLst>
                                                <p:cond delay="0"/>
                                              </p:stCondLst>
                                            </p:cTn>
                                            <p:tgtEl>
                                              <p:spTgt spid="12"/>
                                            </p:tgtEl>
                                            <p:attrNameLst>
                                              <p:attrName>ppt_x</p:attrName>
                                              <p:attrName>ppt_y</p:attrName>
                                            </p:attrNameLst>
                                          </p:cBhvr>
                                        </p:animMotion>
                                        <p:animEffect transition="in" filter="fade">
                                          <p:cBhvr>
                                            <p:cTn id="47" dur="500"/>
                                            <p:tgtEl>
                                              <p:spTgt spid="12"/>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left)">
                                          <p:cBhvr>
                                            <p:cTn id="50" dur="500"/>
                                            <p:tgtEl>
                                              <p:spTgt spid="22"/>
                                            </p:tgtEl>
                                          </p:cBhvr>
                                        </p:animEffect>
                                      </p:childTnLst>
                                    </p:cTn>
                                  </p:par>
                                </p:childTnLst>
                              </p:cTn>
                            </p:par>
                            <p:par>
                              <p:cTn id="51" fill="hold">
                                <p:stCondLst>
                                  <p:cond delay="2500"/>
                                </p:stCondLst>
                                <p:childTnLst>
                                  <p:par>
                                    <p:cTn id="52" presetID="52" presetClass="entr" presetSubtype="0" fill="hold" nodeType="afterEffect">
                                      <p:stCondLst>
                                        <p:cond delay="0"/>
                                      </p:stCondLst>
                                      <p:childTnLst>
                                        <p:set>
                                          <p:cBhvr>
                                            <p:cTn id="53" dur="1" fill="hold">
                                              <p:stCondLst>
                                                <p:cond delay="0"/>
                                              </p:stCondLst>
                                            </p:cTn>
                                            <p:tgtEl>
                                              <p:spTgt spid="15"/>
                                            </p:tgtEl>
                                            <p:attrNameLst>
                                              <p:attrName>style.visibility</p:attrName>
                                            </p:attrNameLst>
                                          </p:cBhvr>
                                          <p:to>
                                            <p:strVal val="visible"/>
                                          </p:to>
                                        </p:set>
                                        <p:animScale>
                                          <p:cBhvr>
                                            <p:cTn id="54" dur="5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5" dur="500" decel="50000" fill="hold">
                                              <p:stCondLst>
                                                <p:cond delay="0"/>
                                              </p:stCondLst>
                                            </p:cTn>
                                            <p:tgtEl>
                                              <p:spTgt spid="15"/>
                                            </p:tgtEl>
                                            <p:attrNameLst>
                                              <p:attrName>ppt_x</p:attrName>
                                              <p:attrName>ppt_y</p:attrName>
                                            </p:attrNameLst>
                                          </p:cBhvr>
                                        </p:animMotion>
                                        <p:animEffect transition="in" filter="fade">
                                          <p:cBhvr>
                                            <p:cTn id="56" dur="500"/>
                                            <p:tgtEl>
                                              <p:spTgt spid="15"/>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wipe(left)">
                                          <p:cBhvr>
                                            <p:cTn id="59" dur="500"/>
                                            <p:tgtEl>
                                              <p:spTgt spid="23"/>
                                            </p:tgtEl>
                                          </p:cBhvr>
                                        </p:animEffect>
                                      </p:childTnLst>
                                    </p:cTn>
                                  </p:par>
                                </p:childTnLst>
                              </p:cTn>
                            </p:par>
                            <p:par>
                              <p:cTn id="60" fill="hold">
                                <p:stCondLst>
                                  <p:cond delay="3000"/>
                                </p:stCondLst>
                                <p:childTnLst>
                                  <p:par>
                                    <p:cTn id="61" presetID="52" presetClass="entr" presetSubtype="0" fill="hold" nodeType="afterEffect">
                                      <p:stCondLst>
                                        <p:cond delay="0"/>
                                      </p:stCondLst>
                                      <p:childTnLst>
                                        <p:set>
                                          <p:cBhvr>
                                            <p:cTn id="62" dur="1" fill="hold">
                                              <p:stCondLst>
                                                <p:cond delay="0"/>
                                              </p:stCondLst>
                                            </p:cTn>
                                            <p:tgtEl>
                                              <p:spTgt spid="18"/>
                                            </p:tgtEl>
                                            <p:attrNameLst>
                                              <p:attrName>style.visibility</p:attrName>
                                            </p:attrNameLst>
                                          </p:cBhvr>
                                          <p:to>
                                            <p:strVal val="visible"/>
                                          </p:to>
                                        </p:set>
                                        <p:animScale>
                                          <p:cBhvr>
                                            <p:cTn id="63" dur="5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4" dur="500" decel="50000" fill="hold">
                                              <p:stCondLst>
                                                <p:cond delay="0"/>
                                              </p:stCondLst>
                                            </p:cTn>
                                            <p:tgtEl>
                                              <p:spTgt spid="18"/>
                                            </p:tgtEl>
                                            <p:attrNameLst>
                                              <p:attrName>ppt_x</p:attrName>
                                              <p:attrName>ppt_y</p:attrName>
                                            </p:attrNameLst>
                                          </p:cBhvr>
                                        </p:animMotion>
                                        <p:animEffect transition="in" filter="fade">
                                          <p:cBhvr>
                                            <p:cTn id="65" dur="500"/>
                                            <p:tgtEl>
                                              <p:spTgt spid="18"/>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wipe(left)">
                                          <p:cBhvr>
                                            <p:cTn id="6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1" grpId="0"/>
          <p:bldP spid="22" grpId="0"/>
          <p:bldP spid="23" grpId="0"/>
          <p:bldP spid="24" grpId="0"/>
          <p:bldP spid="28" grpId="0" animBg="1"/>
          <p:bldP spid="29" grpId="0"/>
          <p:bldP spid="3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300"/>
                                            <p:tgtEl>
                                              <p:spTgt spid="2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wipe(down)">
                                          <p:cBhvr>
                                            <p:cTn id="11" dur="300"/>
                                            <p:tgtEl>
                                              <p:spTgt spid="28"/>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p:tgtEl>
                                              <p:spTgt spid="29"/>
                                            </p:tgtEl>
                                            <p:attrNameLst>
                                              <p:attrName>ppt_x</p:attrName>
                                            </p:attrNameLst>
                                          </p:cBhvr>
                                          <p:tavLst>
                                            <p:tav tm="0">
                                              <p:val>
                                                <p:strVal val="#ppt_x-#ppt_w*1.125000"/>
                                              </p:val>
                                            </p:tav>
                                            <p:tav tm="100000">
                                              <p:val>
                                                <p:strVal val="#ppt_x"/>
                                              </p:val>
                                            </p:tav>
                                          </p:tavLst>
                                        </p:anim>
                                        <p:animEffect transition="in" filter="wipe(right)">
                                          <p:cBhvr>
                                            <p:cTn id="16" dur="500"/>
                                            <p:tgtEl>
                                              <p:spTgt spid="29"/>
                                            </p:tgtEl>
                                          </p:cBhvr>
                                        </p:animEffect>
                                      </p:childTnLst>
                                    </p:cTn>
                                  </p:par>
                                  <p:par>
                                    <p:cTn id="17" presetID="12" presetClass="entr" presetSubtype="8"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p:tgtEl>
                                              <p:spTgt spid="31"/>
                                            </p:tgtEl>
                                            <p:attrNameLst>
                                              <p:attrName>ppt_x</p:attrName>
                                            </p:attrNameLst>
                                          </p:cBhvr>
                                          <p:tavLst>
                                            <p:tav tm="0">
                                              <p:val>
                                                <p:strVal val="#ppt_x-#ppt_w*1.125000"/>
                                              </p:val>
                                            </p:tav>
                                            <p:tav tm="100000">
                                              <p:val>
                                                <p:strVal val="#ppt_x"/>
                                              </p:val>
                                            </p:tav>
                                          </p:tavLst>
                                        </p:anim>
                                        <p:animEffect transition="in" filter="wipe(right)">
                                          <p:cBhvr>
                                            <p:cTn id="20" dur="500"/>
                                            <p:tgtEl>
                                              <p:spTgt spid="31"/>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500"/>
                                            <p:tgtEl>
                                              <p:spTgt spid="30"/>
                                            </p:tgtEl>
                                            <p:attrNameLst>
                                              <p:attrName>ppt_x</p:attrName>
                                            </p:attrNameLst>
                                          </p:cBhvr>
                                          <p:tavLst>
                                            <p:tav tm="0">
                                              <p:val>
                                                <p:strVal val="#ppt_x-#ppt_w*1.125000"/>
                                              </p:val>
                                            </p:tav>
                                            <p:tav tm="100000">
                                              <p:val>
                                                <p:strVal val="#ppt_x"/>
                                              </p:val>
                                            </p:tav>
                                          </p:tavLst>
                                        </p:anim>
                                        <p:animEffect transition="in" filter="wipe(right)">
                                          <p:cBhvr>
                                            <p:cTn id="24" dur="500"/>
                                            <p:tgtEl>
                                              <p:spTgt spid="30"/>
                                            </p:tgtEl>
                                          </p:cBhvr>
                                        </p:animEffect>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cBhvr additive="base">
                                            <p:cTn id="28" dur="500" fill="hold"/>
                                            <p:tgtEl>
                                              <p:spTgt spid="2"/>
                                            </p:tgtEl>
                                            <p:attrNameLst>
                                              <p:attrName>ppt_x</p:attrName>
                                            </p:attrNameLst>
                                          </p:cBhvr>
                                          <p:tavLst>
                                            <p:tav tm="0">
                                              <p:val>
                                                <p:strVal val="#ppt_x"/>
                                              </p:val>
                                            </p:tav>
                                            <p:tav tm="100000">
                                              <p:val>
                                                <p:strVal val="#ppt_x"/>
                                              </p:val>
                                            </p:tav>
                                          </p:tavLst>
                                        </p:anim>
                                        <p:anim calcmode="lin" valueType="num">
                                          <p:cBhvr additive="base">
                                            <p:cTn id="29" dur="500" fill="hold"/>
                                            <p:tgtEl>
                                              <p:spTgt spid="2"/>
                                            </p:tgtEl>
                                            <p:attrNameLst>
                                              <p:attrName>ppt_y</p:attrName>
                                            </p:attrNameLst>
                                          </p:cBhvr>
                                          <p:tavLst>
                                            <p:tav tm="0">
                                              <p:val>
                                                <p:strVal val="1+#ppt_h/2"/>
                                              </p:val>
                                            </p:tav>
                                            <p:tav tm="100000">
                                              <p:val>
                                                <p:strVal val="#ppt_y"/>
                                              </p:val>
                                            </p:tav>
                                          </p:tavLst>
                                        </p:anim>
                                      </p:childTnLst>
                                    </p:cTn>
                                  </p:par>
                                  <p:par>
                                    <p:cTn id="30" presetID="53" presetClass="entr" presetSubtype="16" fill="hold" grpId="0" nodeType="with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p:cTn id="32" dur="500" fill="hold"/>
                                            <p:tgtEl>
                                              <p:spTgt spid="21"/>
                                            </p:tgtEl>
                                            <p:attrNameLst>
                                              <p:attrName>ppt_w</p:attrName>
                                            </p:attrNameLst>
                                          </p:cBhvr>
                                          <p:tavLst>
                                            <p:tav tm="0">
                                              <p:val>
                                                <p:fltVal val="0"/>
                                              </p:val>
                                            </p:tav>
                                            <p:tav tm="100000">
                                              <p:val>
                                                <p:strVal val="#ppt_w"/>
                                              </p:val>
                                            </p:tav>
                                          </p:tavLst>
                                        </p:anim>
                                        <p:anim calcmode="lin" valueType="num">
                                          <p:cBhvr>
                                            <p:cTn id="33" dur="500" fill="hold"/>
                                            <p:tgtEl>
                                              <p:spTgt spid="21"/>
                                            </p:tgtEl>
                                            <p:attrNameLst>
                                              <p:attrName>ppt_h</p:attrName>
                                            </p:attrNameLst>
                                          </p:cBhvr>
                                          <p:tavLst>
                                            <p:tav tm="0">
                                              <p:val>
                                                <p:fltVal val="0"/>
                                              </p:val>
                                            </p:tav>
                                            <p:tav tm="100000">
                                              <p:val>
                                                <p:strVal val="#ppt_h"/>
                                              </p:val>
                                            </p:tav>
                                          </p:tavLst>
                                        </p:anim>
                                        <p:animEffect transition="in" filter="fade">
                                          <p:cBhvr>
                                            <p:cTn id="34" dur="500"/>
                                            <p:tgtEl>
                                              <p:spTgt spid="21"/>
                                            </p:tgtEl>
                                          </p:cBhvr>
                                        </p:animEffect>
                                      </p:childTnLst>
                                    </p:cTn>
                                  </p:par>
                                  <p:par>
                                    <p:cTn id="35" presetID="22" presetClass="entr" presetSubtype="8" fill="hold" nodeType="with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left)">
                                          <p:cBhvr>
                                            <p:cTn id="37" dur="500"/>
                                            <p:tgtEl>
                                              <p:spTgt spid="3"/>
                                            </p:tgtEl>
                                          </p:cBhvr>
                                        </p:animEffect>
                                      </p:childTnLst>
                                    </p:cTn>
                                  </p:par>
                                  <p:par>
                                    <p:cTn id="38" presetID="2" presetClass="entr" presetSubtype="1" fill="hold" nodeType="withEffect">
                                      <p:stCondLst>
                                        <p:cond delay="0"/>
                                      </p:stCondLs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fill="hold"/>
                                            <p:tgtEl>
                                              <p:spTgt spid="9"/>
                                            </p:tgtEl>
                                            <p:attrNameLst>
                                              <p:attrName>ppt_x</p:attrName>
                                            </p:attrNameLst>
                                          </p:cBhvr>
                                          <p:tavLst>
                                            <p:tav tm="0">
                                              <p:val>
                                                <p:strVal val="#ppt_x"/>
                                              </p:val>
                                            </p:tav>
                                            <p:tav tm="100000">
                                              <p:val>
                                                <p:strVal val="#ppt_x"/>
                                              </p:val>
                                            </p:tav>
                                          </p:tavLst>
                                        </p:anim>
                                        <p:anim calcmode="lin" valueType="num">
                                          <p:cBhvr additive="base">
                                            <p:cTn id="41" dur="500" fill="hold"/>
                                            <p:tgtEl>
                                              <p:spTgt spid="9"/>
                                            </p:tgtEl>
                                            <p:attrNameLst>
                                              <p:attrName>ppt_y</p:attrName>
                                            </p:attrNameLst>
                                          </p:cBhvr>
                                          <p:tavLst>
                                            <p:tav tm="0">
                                              <p:val>
                                                <p:strVal val="0-#ppt_h/2"/>
                                              </p:val>
                                            </p:tav>
                                            <p:tav tm="100000">
                                              <p:val>
                                                <p:strVal val="#ppt_y"/>
                                              </p:val>
                                            </p:tav>
                                          </p:tavLst>
                                        </p:anim>
                                      </p:childTnLst>
                                    </p:cTn>
                                  </p:par>
                                </p:childTnLst>
                              </p:cTn>
                            </p:par>
                            <p:par>
                              <p:cTn id="42" fill="hold">
                                <p:stCondLst>
                                  <p:cond delay="2000"/>
                                </p:stCondLst>
                                <p:childTnLst>
                                  <p:par>
                                    <p:cTn id="43" presetID="52" presetClass="entr" presetSubtype="0" fill="hold" nodeType="afterEffect">
                                      <p:stCondLst>
                                        <p:cond delay="0"/>
                                      </p:stCondLst>
                                      <p:childTnLst>
                                        <p:set>
                                          <p:cBhvr>
                                            <p:cTn id="44" dur="1" fill="hold">
                                              <p:stCondLst>
                                                <p:cond delay="0"/>
                                              </p:stCondLst>
                                            </p:cTn>
                                            <p:tgtEl>
                                              <p:spTgt spid="12"/>
                                            </p:tgtEl>
                                            <p:attrNameLst>
                                              <p:attrName>style.visibility</p:attrName>
                                            </p:attrNameLst>
                                          </p:cBhvr>
                                          <p:to>
                                            <p:strVal val="visible"/>
                                          </p:to>
                                        </p:set>
                                        <p:animScale>
                                          <p:cBhvr>
                                            <p:cTn id="45" dur="5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6" dur="500" decel="50000" fill="hold">
                                              <p:stCondLst>
                                                <p:cond delay="0"/>
                                              </p:stCondLst>
                                            </p:cTn>
                                            <p:tgtEl>
                                              <p:spTgt spid="12"/>
                                            </p:tgtEl>
                                            <p:attrNameLst>
                                              <p:attrName>ppt_x</p:attrName>
                                              <p:attrName>ppt_y</p:attrName>
                                            </p:attrNameLst>
                                          </p:cBhvr>
                                        </p:animMotion>
                                        <p:animEffect transition="in" filter="fade">
                                          <p:cBhvr>
                                            <p:cTn id="47" dur="500"/>
                                            <p:tgtEl>
                                              <p:spTgt spid="12"/>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wipe(left)">
                                          <p:cBhvr>
                                            <p:cTn id="50" dur="500"/>
                                            <p:tgtEl>
                                              <p:spTgt spid="22"/>
                                            </p:tgtEl>
                                          </p:cBhvr>
                                        </p:animEffect>
                                      </p:childTnLst>
                                    </p:cTn>
                                  </p:par>
                                </p:childTnLst>
                              </p:cTn>
                            </p:par>
                            <p:par>
                              <p:cTn id="51" fill="hold">
                                <p:stCondLst>
                                  <p:cond delay="2500"/>
                                </p:stCondLst>
                                <p:childTnLst>
                                  <p:par>
                                    <p:cTn id="52" presetID="52" presetClass="entr" presetSubtype="0" fill="hold" nodeType="afterEffect">
                                      <p:stCondLst>
                                        <p:cond delay="0"/>
                                      </p:stCondLst>
                                      <p:childTnLst>
                                        <p:set>
                                          <p:cBhvr>
                                            <p:cTn id="53" dur="1" fill="hold">
                                              <p:stCondLst>
                                                <p:cond delay="0"/>
                                              </p:stCondLst>
                                            </p:cTn>
                                            <p:tgtEl>
                                              <p:spTgt spid="15"/>
                                            </p:tgtEl>
                                            <p:attrNameLst>
                                              <p:attrName>style.visibility</p:attrName>
                                            </p:attrNameLst>
                                          </p:cBhvr>
                                          <p:to>
                                            <p:strVal val="visible"/>
                                          </p:to>
                                        </p:set>
                                        <p:animScale>
                                          <p:cBhvr>
                                            <p:cTn id="54" dur="5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5" dur="500" decel="50000" fill="hold">
                                              <p:stCondLst>
                                                <p:cond delay="0"/>
                                              </p:stCondLst>
                                            </p:cTn>
                                            <p:tgtEl>
                                              <p:spTgt spid="15"/>
                                            </p:tgtEl>
                                            <p:attrNameLst>
                                              <p:attrName>ppt_x</p:attrName>
                                              <p:attrName>ppt_y</p:attrName>
                                            </p:attrNameLst>
                                          </p:cBhvr>
                                        </p:animMotion>
                                        <p:animEffect transition="in" filter="fade">
                                          <p:cBhvr>
                                            <p:cTn id="56" dur="500"/>
                                            <p:tgtEl>
                                              <p:spTgt spid="15"/>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wipe(left)">
                                          <p:cBhvr>
                                            <p:cTn id="59" dur="500"/>
                                            <p:tgtEl>
                                              <p:spTgt spid="23"/>
                                            </p:tgtEl>
                                          </p:cBhvr>
                                        </p:animEffect>
                                      </p:childTnLst>
                                    </p:cTn>
                                  </p:par>
                                </p:childTnLst>
                              </p:cTn>
                            </p:par>
                            <p:par>
                              <p:cTn id="60" fill="hold">
                                <p:stCondLst>
                                  <p:cond delay="3000"/>
                                </p:stCondLst>
                                <p:childTnLst>
                                  <p:par>
                                    <p:cTn id="61" presetID="52" presetClass="entr" presetSubtype="0" fill="hold" nodeType="afterEffect">
                                      <p:stCondLst>
                                        <p:cond delay="0"/>
                                      </p:stCondLst>
                                      <p:childTnLst>
                                        <p:set>
                                          <p:cBhvr>
                                            <p:cTn id="62" dur="1" fill="hold">
                                              <p:stCondLst>
                                                <p:cond delay="0"/>
                                              </p:stCondLst>
                                            </p:cTn>
                                            <p:tgtEl>
                                              <p:spTgt spid="18"/>
                                            </p:tgtEl>
                                            <p:attrNameLst>
                                              <p:attrName>style.visibility</p:attrName>
                                            </p:attrNameLst>
                                          </p:cBhvr>
                                          <p:to>
                                            <p:strVal val="visible"/>
                                          </p:to>
                                        </p:set>
                                        <p:animScale>
                                          <p:cBhvr>
                                            <p:cTn id="63" dur="5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4" dur="500" decel="50000" fill="hold">
                                              <p:stCondLst>
                                                <p:cond delay="0"/>
                                              </p:stCondLst>
                                            </p:cTn>
                                            <p:tgtEl>
                                              <p:spTgt spid="18"/>
                                            </p:tgtEl>
                                            <p:attrNameLst>
                                              <p:attrName>ppt_x</p:attrName>
                                              <p:attrName>ppt_y</p:attrName>
                                            </p:attrNameLst>
                                          </p:cBhvr>
                                        </p:animMotion>
                                        <p:animEffect transition="in" filter="fade">
                                          <p:cBhvr>
                                            <p:cTn id="65" dur="500"/>
                                            <p:tgtEl>
                                              <p:spTgt spid="18"/>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wipe(left)">
                                          <p:cBhvr>
                                            <p:cTn id="6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1" grpId="0"/>
          <p:bldP spid="22" grpId="0"/>
          <p:bldP spid="23" grpId="0"/>
          <p:bldP spid="24" grpId="0"/>
          <p:bldP spid="28" grpId="0" animBg="1"/>
          <p:bldP spid="29" grpId="0"/>
          <p:bldP spid="30"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0" y="0"/>
            <a:ext cx="3779912" cy="5143500"/>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3995936" y="1773787"/>
            <a:ext cx="3230880" cy="1322070"/>
          </a:xfrm>
          <a:prstGeom prst="rect">
            <a:avLst/>
          </a:prstGeom>
          <a:noFill/>
        </p:spPr>
        <p:txBody>
          <a:bodyPr wrap="none" rtlCol="0">
            <a:spAutoFit/>
          </a:bodyPr>
          <a:lstStyle/>
          <a:p>
            <a:pPr algn="l"/>
            <a:r>
              <a:rPr lang="zh-CN" altLang="en-US" sz="4000" dirty="0">
                <a:latin typeface="+mj-ea"/>
                <a:ea typeface="+mj-ea"/>
                <a:sym typeface="+mn-ea"/>
              </a:rPr>
              <a:t>系统业务说明</a:t>
            </a:r>
            <a:endParaRPr lang="zh-CN" altLang="en-US" sz="4000" dirty="0" smtClean="0">
              <a:latin typeface="方正兰亭细黑_GBK" panose="02000000000000000000" pitchFamily="2" charset="-122"/>
              <a:ea typeface="方正兰亭细黑_GBK" panose="02000000000000000000" pitchFamily="2" charset="-122"/>
            </a:endParaRPr>
          </a:p>
          <a:p>
            <a:endParaRPr lang="zh-CN" altLang="en-US" sz="4000" b="1" dirty="0">
              <a:latin typeface="方正兰亭细黑_GBK" panose="02000000000000000000" pitchFamily="2" charset="-122"/>
              <a:ea typeface="方正兰亭细黑_GBK" panose="02000000000000000000" pitchFamily="2" charset="-122"/>
            </a:endParaRPr>
          </a:p>
        </p:txBody>
      </p:sp>
      <p:sp>
        <p:nvSpPr>
          <p:cNvPr id="15" name="TextBox 14"/>
          <p:cNvSpPr txBox="1"/>
          <p:nvPr/>
        </p:nvSpPr>
        <p:spPr>
          <a:xfrm>
            <a:off x="2461912" y="2896649"/>
            <a:ext cx="1245992" cy="307777"/>
          </a:xfrm>
          <a:prstGeom prst="rect">
            <a:avLst/>
          </a:prstGeom>
          <a:noFill/>
        </p:spPr>
        <p:txBody>
          <a:bodyPr wrap="square" lIns="0" tIns="0" rIns="0" bIns="0"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第二部分</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KSO_Shape"/>
            <p:cNvSpPr/>
            <p:nvPr/>
          </p:nvSpPr>
          <p:spPr bwMode="auto">
            <a:xfrm>
              <a:off x="2569626" y="1834674"/>
              <a:ext cx="687417" cy="585444"/>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rgbClr val="1A3F6C"/>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grpSp>
      <p:sp>
        <p:nvSpPr>
          <p:cNvPr id="18" name="TextBox 17"/>
          <p:cNvSpPr txBox="1"/>
          <p:nvPr/>
        </p:nvSpPr>
        <p:spPr>
          <a:xfrm>
            <a:off x="4429819" y="2490013"/>
            <a:ext cx="2583180" cy="368300"/>
          </a:xfrm>
          <a:prstGeom prst="rect">
            <a:avLst/>
          </a:prstGeom>
          <a:noFill/>
        </p:spPr>
        <p:txBody>
          <a:bodyPr wrap="none" rtlCol="0">
            <a:spAutoFit/>
          </a:bodyPr>
          <a:lstStyle/>
          <a:p>
            <a:pPr algn="l"/>
            <a:r>
              <a:rPr lang="zh-CN" altLang="en-US" spc="300" dirty="0">
                <a:latin typeface="方正兰亭细黑_GBK" panose="02000000000000000000" pitchFamily="2" charset="-122"/>
                <a:ea typeface="方正兰亭细黑_GBK" panose="02000000000000000000" pitchFamily="2" charset="-122"/>
                <a:sym typeface="+mn-ea"/>
              </a:rPr>
              <a:t>嫌疑人入区标准流程</a:t>
            </a:r>
            <a:endParaRPr lang="zh-CN" altLang="en-US" dirty="0">
              <a:latin typeface="方正兰亭细黑_GBK" panose="02000000000000000000" pitchFamily="2" charset="-122"/>
              <a:ea typeface="方正兰亭细黑_GBK" panose="02000000000000000000" pitchFamily="2" charset="-122"/>
            </a:endParaRPr>
          </a:p>
        </p:txBody>
      </p:sp>
      <p:sp>
        <p:nvSpPr>
          <p:cNvPr id="19" name="TextBox 18"/>
          <p:cNvSpPr txBox="1"/>
          <p:nvPr/>
        </p:nvSpPr>
        <p:spPr>
          <a:xfrm>
            <a:off x="4429819" y="2936606"/>
            <a:ext cx="1783080" cy="368300"/>
          </a:xfrm>
          <a:prstGeom prst="rect">
            <a:avLst/>
          </a:prstGeom>
          <a:noFill/>
        </p:spPr>
        <p:txBody>
          <a:bodyPr wrap="none" rtlCol="0">
            <a:spAutoFit/>
          </a:bodyPr>
          <a:lstStyle/>
          <a:p>
            <a:pPr algn="l"/>
            <a:r>
              <a:rPr lang="zh-CN" altLang="en-US" dirty="0">
                <a:latin typeface="方正兰亭细黑_GBK" panose="02000000000000000000" pitchFamily="2" charset="-122"/>
                <a:ea typeface="方正兰亭细黑_GBK" panose="02000000000000000000" pitchFamily="2" charset="-122"/>
                <a:sym typeface="+mn-ea"/>
              </a:rPr>
              <a:t>系统工作说明图</a:t>
            </a:r>
            <a:endParaRPr lang="zh-CN" altLang="en-US" dirty="0" smtClean="0">
              <a:latin typeface="方正兰亭细黑_GBK" panose="02000000000000000000" pitchFamily="2" charset="-122"/>
              <a:ea typeface="方正兰亭细黑_GBK" panose="02000000000000000000" pitchFamily="2" charset="-122"/>
            </a:endParaRPr>
          </a:p>
        </p:txBody>
      </p:sp>
      <p:sp>
        <p:nvSpPr>
          <p:cNvPr id="22" name="椭圆 21"/>
          <p:cNvSpPr/>
          <p:nvPr/>
        </p:nvSpPr>
        <p:spPr>
          <a:xfrm>
            <a:off x="4135931" y="2517511"/>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4135931" y="2954874"/>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p:tgtEl>
                                          <p:spTgt spid="17"/>
                                        </p:tgtEl>
                                        <p:attrNameLst>
                                          <p:attrName>ppt_x</p:attrName>
                                        </p:attrNameLst>
                                      </p:cBhvr>
                                      <p:tavLst>
                                        <p:tav tm="0">
                                          <p:val>
                                            <p:strVal val="#ppt_x+#ppt_w*1.125000"/>
                                          </p:val>
                                        </p:tav>
                                        <p:tav tm="100000">
                                          <p:val>
                                            <p:strVal val="#ppt_x"/>
                                          </p:val>
                                        </p:tav>
                                      </p:tavLst>
                                    </p:anim>
                                    <p:animEffect transition="in" filter="wipe(left)">
                                      <p:cBhvr>
                                        <p:cTn id="8" dur="500"/>
                                        <p:tgtEl>
                                          <p:spTgt spid="17"/>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left)">
                                      <p:cBhvr>
                                        <p:cTn id="13" dur="500"/>
                                        <p:tgtEl>
                                          <p:spTgt spid="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childTnLst>
                          </p:cTn>
                        </p:par>
                        <p:par>
                          <p:cTn id="18" fill="hold">
                            <p:stCondLst>
                              <p:cond delay="1000"/>
                            </p:stCondLst>
                            <p:childTnLst>
                              <p:par>
                                <p:cTn id="19" presetID="47"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anim calcmode="lin" valueType="num">
                                      <p:cBhvr>
                                        <p:cTn id="22" dur="500" fill="hold"/>
                                        <p:tgtEl>
                                          <p:spTgt spid="15"/>
                                        </p:tgtEl>
                                        <p:attrNameLst>
                                          <p:attrName>ppt_x</p:attrName>
                                        </p:attrNameLst>
                                      </p:cBhvr>
                                      <p:tavLst>
                                        <p:tav tm="0">
                                          <p:val>
                                            <p:strVal val="#ppt_x"/>
                                          </p:val>
                                        </p:tav>
                                        <p:tav tm="100000">
                                          <p:val>
                                            <p:strVal val="#ppt_x"/>
                                          </p:val>
                                        </p:tav>
                                      </p:tavLst>
                                    </p:anim>
                                    <p:anim calcmode="lin" valueType="num">
                                      <p:cBhvr>
                                        <p:cTn id="23" dur="500" fill="hold"/>
                                        <p:tgtEl>
                                          <p:spTgt spid="15"/>
                                        </p:tgtEl>
                                        <p:attrNameLst>
                                          <p:attrName>ppt_y</p:attrName>
                                        </p:attrNameLst>
                                      </p:cBhvr>
                                      <p:tavLst>
                                        <p:tav tm="0">
                                          <p:val>
                                            <p:strVal val="#ppt_y-.1"/>
                                          </p:val>
                                        </p:tav>
                                        <p:tav tm="100000">
                                          <p:val>
                                            <p:strVal val="#ppt_y"/>
                                          </p:val>
                                        </p:tav>
                                      </p:tavLst>
                                    </p:anim>
                                  </p:childTnLst>
                                </p:cTn>
                              </p:par>
                              <p:par>
                                <p:cTn id="24" presetID="12" presetClass="entr" presetSubtype="8"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 calcmode="lin" valueType="num">
                                      <p:cBhvr additive="base">
                                        <p:cTn id="26" dur="500"/>
                                        <p:tgtEl>
                                          <p:spTgt spid="22"/>
                                        </p:tgtEl>
                                        <p:attrNameLst>
                                          <p:attrName>ppt_x</p:attrName>
                                        </p:attrNameLst>
                                      </p:cBhvr>
                                      <p:tavLst>
                                        <p:tav tm="0">
                                          <p:val>
                                            <p:strVal val="#ppt_x-#ppt_w*1.125000"/>
                                          </p:val>
                                        </p:tav>
                                        <p:tav tm="100000">
                                          <p:val>
                                            <p:strVal val="#ppt_x"/>
                                          </p:val>
                                        </p:tav>
                                      </p:tavLst>
                                    </p:anim>
                                    <p:animEffect transition="in" filter="wipe(right)">
                                      <p:cBhvr>
                                        <p:cTn id="27" dur="500"/>
                                        <p:tgtEl>
                                          <p:spTgt spid="22"/>
                                        </p:tgtEl>
                                      </p:cBhvr>
                                    </p:animEffect>
                                  </p:childTnLst>
                                </p:cTn>
                              </p:par>
                              <p:par>
                                <p:cTn id="28" presetID="12" presetClass="entr" presetSubtype="8"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additive="base">
                                        <p:cTn id="30" dur="500"/>
                                        <p:tgtEl>
                                          <p:spTgt spid="23"/>
                                        </p:tgtEl>
                                        <p:attrNameLst>
                                          <p:attrName>ppt_x</p:attrName>
                                        </p:attrNameLst>
                                      </p:cBhvr>
                                      <p:tavLst>
                                        <p:tav tm="0">
                                          <p:val>
                                            <p:strVal val="#ppt_x-#ppt_w*1.125000"/>
                                          </p:val>
                                        </p:tav>
                                        <p:tav tm="100000">
                                          <p:val>
                                            <p:strVal val="#ppt_x"/>
                                          </p:val>
                                        </p:tav>
                                      </p:tavLst>
                                    </p:anim>
                                    <p:animEffect transition="in" filter="wipe(right)">
                                      <p:cBhvr>
                                        <p:cTn id="31" dur="500"/>
                                        <p:tgtEl>
                                          <p:spTgt spid="23"/>
                                        </p:tgtEl>
                                      </p:cBhvr>
                                    </p:animEffect>
                                  </p:childTnLst>
                                </p:cTn>
                              </p:par>
                              <p:par>
                                <p:cTn id="32" presetID="12" presetClass="entr" presetSubtype="8" fill="hold" grpId="0" nodeType="withEffect">
                                  <p:stCondLst>
                                    <p:cond delay="300"/>
                                  </p:stCondLst>
                                  <p:childTnLst>
                                    <p:set>
                                      <p:cBhvr>
                                        <p:cTn id="33" dur="1" fill="hold">
                                          <p:stCondLst>
                                            <p:cond delay="0"/>
                                          </p:stCondLst>
                                        </p:cTn>
                                        <p:tgtEl>
                                          <p:spTgt spid="18"/>
                                        </p:tgtEl>
                                        <p:attrNameLst>
                                          <p:attrName>style.visibility</p:attrName>
                                        </p:attrNameLst>
                                      </p:cBhvr>
                                      <p:to>
                                        <p:strVal val="visible"/>
                                      </p:to>
                                    </p:set>
                                    <p:anim calcmode="lin" valueType="num">
                                      <p:cBhvr additive="base">
                                        <p:cTn id="34" dur="500"/>
                                        <p:tgtEl>
                                          <p:spTgt spid="18"/>
                                        </p:tgtEl>
                                        <p:attrNameLst>
                                          <p:attrName>ppt_x</p:attrName>
                                        </p:attrNameLst>
                                      </p:cBhvr>
                                      <p:tavLst>
                                        <p:tav tm="0">
                                          <p:val>
                                            <p:strVal val="#ppt_x-#ppt_w*1.125000"/>
                                          </p:val>
                                        </p:tav>
                                        <p:tav tm="100000">
                                          <p:val>
                                            <p:strVal val="#ppt_x"/>
                                          </p:val>
                                        </p:tav>
                                      </p:tavLst>
                                    </p:anim>
                                    <p:animEffect transition="in" filter="wipe(right)">
                                      <p:cBhvr>
                                        <p:cTn id="35" dur="500"/>
                                        <p:tgtEl>
                                          <p:spTgt spid="18"/>
                                        </p:tgtEl>
                                      </p:cBhvr>
                                    </p:animEffect>
                                  </p:childTnLst>
                                </p:cTn>
                              </p:par>
                              <p:par>
                                <p:cTn id="36" presetID="12" presetClass="entr" presetSubtype="8" fill="hold" grpId="0" nodeType="withEffect">
                                  <p:stCondLst>
                                    <p:cond delay="300"/>
                                  </p:stCondLst>
                                  <p:childTnLst>
                                    <p:set>
                                      <p:cBhvr>
                                        <p:cTn id="37" dur="1" fill="hold">
                                          <p:stCondLst>
                                            <p:cond delay="0"/>
                                          </p:stCondLst>
                                        </p:cTn>
                                        <p:tgtEl>
                                          <p:spTgt spid="19"/>
                                        </p:tgtEl>
                                        <p:attrNameLst>
                                          <p:attrName>style.visibility</p:attrName>
                                        </p:attrNameLst>
                                      </p:cBhvr>
                                      <p:to>
                                        <p:strVal val="visible"/>
                                      </p:to>
                                    </p:set>
                                    <p:anim calcmode="lin" valueType="num">
                                      <p:cBhvr additive="base">
                                        <p:cTn id="38" dur="500"/>
                                        <p:tgtEl>
                                          <p:spTgt spid="19"/>
                                        </p:tgtEl>
                                        <p:attrNameLst>
                                          <p:attrName>ppt_x</p:attrName>
                                        </p:attrNameLst>
                                      </p:cBhvr>
                                      <p:tavLst>
                                        <p:tav tm="0">
                                          <p:val>
                                            <p:strVal val="#ppt_x-#ppt_w*1.125000"/>
                                          </p:val>
                                        </p:tav>
                                        <p:tav tm="100000">
                                          <p:val>
                                            <p:strVal val="#ppt_x"/>
                                          </p:val>
                                        </p:tav>
                                      </p:tavLst>
                                    </p:anim>
                                    <p:animEffect transition="in" filter="wipe(right)">
                                      <p:cBhvr>
                                        <p:cTn id="3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p:bldP spid="15" grpId="0"/>
      <p:bldP spid="18" grpId="0"/>
      <p:bldP spid="19" grpId="0"/>
      <p:bldP spid="22" grpId="0" animBg="1"/>
      <p:bldP spid="2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Picture 4" descr="F:\0PPT素材\背景及图片\白麻子.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35" y="0"/>
            <a:ext cx="9144000" cy="514350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2811780" cy="398780"/>
          </a:xfrm>
          <a:prstGeom prst="rect">
            <a:avLst/>
          </a:prstGeom>
          <a:noFill/>
        </p:spPr>
        <p:txBody>
          <a:bodyPr wrap="none" rtlCol="0">
            <a:spAutoFit/>
          </a:bodyPr>
          <a:lstStyle/>
          <a:p>
            <a:r>
              <a:rPr lang="zh-CN" altLang="en-US" sz="2000" spc="300" dirty="0">
                <a:latin typeface="方正兰亭细黑_GBK" panose="02000000000000000000" pitchFamily="2" charset="-122"/>
                <a:ea typeface="方正兰亭细黑_GBK" panose="02000000000000000000" pitchFamily="2" charset="-122"/>
              </a:rPr>
              <a:t>嫌疑人入区标准流程</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80" name="TextBox 79"/>
          <p:cNvSpPr txBox="1"/>
          <p:nvPr/>
        </p:nvSpPr>
        <p:spPr>
          <a:xfrm>
            <a:off x="10609990" y="6382589"/>
            <a:ext cx="877163" cy="369332"/>
          </a:xfrm>
          <a:prstGeom prst="rect">
            <a:avLst/>
          </a:prstGeom>
          <a:noFill/>
        </p:spPr>
        <p:txBody>
          <a:bodyPr wrap="none" rtlCol="0">
            <a:spAutoFit/>
          </a:bodyPr>
          <a:lstStyle/>
          <a:p>
            <a:r>
              <a:rPr lang="zh-CN" altLang="en-US" dirty="0" smtClean="0"/>
              <a:t>延时符</a:t>
            </a:r>
            <a:endParaRPr lang="zh-CN" altLang="en-US" dirty="0"/>
          </a:p>
        </p:txBody>
      </p:sp>
      <p:pic>
        <p:nvPicPr>
          <p:cNvPr id="-2147482622" name="图片 24" descr="入区标准流程"/>
          <p:cNvPicPr>
            <a:picLocks noChangeAspect="1"/>
          </p:cNvPicPr>
          <p:nvPr/>
        </p:nvPicPr>
        <p:blipFill>
          <a:blip r:embed="rId2"/>
          <a:stretch>
            <a:fillRect/>
          </a:stretch>
        </p:blipFill>
        <p:spPr>
          <a:xfrm>
            <a:off x="807720" y="845185"/>
            <a:ext cx="7589520" cy="2902585"/>
          </a:xfrm>
          <a:prstGeom prst="rect">
            <a:avLst/>
          </a:prstGeom>
          <a:noFill/>
          <a:ln w="9525">
            <a:noFill/>
          </a:ln>
        </p:spPr>
      </p:pic>
    </p:spTree>
    <p:custDataLst>
      <p:tags r:id="rId3"/>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80"/>
                                        </p:tgtEl>
                                        <p:attrNameLst>
                                          <p:attrName>style.visibility</p:attrName>
                                        </p:attrNameLst>
                                      </p:cBhvr>
                                      <p:to>
                                        <p:strVal val="visible"/>
                                      </p:to>
                                    </p:set>
                                    <p:animEffect transition="in" filter="fade">
                                      <p:cBhvr>
                                        <p:cTn id="20" dur="20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P spid="26" grpId="0"/>
      <p:bldP spid="8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Picture 4" descr="F:\0PPT素材\背景及图片\白麻子.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35" y="0"/>
            <a:ext cx="9144000" cy="5143500"/>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直接连接符 23"/>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25"/>
          <p:cNvSpPr txBox="1"/>
          <p:nvPr/>
        </p:nvSpPr>
        <p:spPr>
          <a:xfrm>
            <a:off x="908957" y="206330"/>
            <a:ext cx="1960880" cy="398780"/>
          </a:xfrm>
          <a:prstGeom prst="rect">
            <a:avLst/>
          </a:prstGeom>
          <a:noFill/>
        </p:spPr>
        <p:txBody>
          <a:bodyPr wrap="none" rtlCol="0">
            <a:spAutoFit/>
          </a:bodyPr>
          <a:lstStyle/>
          <a:p>
            <a:pPr algn="l"/>
            <a:r>
              <a:rPr lang="zh-CN" altLang="en-US" sz="2000" dirty="0">
                <a:latin typeface="方正兰亭细黑_GBK" panose="02000000000000000000" pitchFamily="2" charset="-122"/>
                <a:ea typeface="方正兰亭细黑_GBK" panose="02000000000000000000" pitchFamily="2" charset="-122"/>
                <a:sym typeface="+mn-ea"/>
              </a:rPr>
              <a:t>系统工作说明图</a:t>
            </a:r>
            <a:endParaRPr lang="zh-CN" altLang="en-US" sz="2000" spc="300" dirty="0">
              <a:latin typeface="方正兰亭细黑_GBK" panose="02000000000000000000" pitchFamily="2" charset="-122"/>
              <a:ea typeface="方正兰亭细黑_GBK" panose="02000000000000000000" pitchFamily="2" charset="-122"/>
            </a:endParaRPr>
          </a:p>
        </p:txBody>
      </p:sp>
      <p:sp>
        <p:nvSpPr>
          <p:cNvPr id="80" name="TextBox 79"/>
          <p:cNvSpPr txBox="1"/>
          <p:nvPr/>
        </p:nvSpPr>
        <p:spPr>
          <a:xfrm>
            <a:off x="10609990" y="6382589"/>
            <a:ext cx="877163" cy="369332"/>
          </a:xfrm>
          <a:prstGeom prst="rect">
            <a:avLst/>
          </a:prstGeom>
          <a:noFill/>
        </p:spPr>
        <p:txBody>
          <a:bodyPr wrap="none" rtlCol="0">
            <a:spAutoFit/>
          </a:bodyPr>
          <a:lstStyle/>
          <a:p>
            <a:r>
              <a:rPr lang="zh-CN" altLang="en-US" dirty="0" smtClean="0"/>
              <a:t>延时符</a:t>
            </a:r>
            <a:endParaRPr lang="zh-CN" altLang="en-US" dirty="0"/>
          </a:p>
        </p:txBody>
      </p:sp>
      <p:pic>
        <p:nvPicPr>
          <p:cNvPr id="2" name="图片 1" descr="系统工作说明图"/>
          <p:cNvPicPr>
            <a:picLocks noChangeAspect="1"/>
          </p:cNvPicPr>
          <p:nvPr/>
        </p:nvPicPr>
        <p:blipFill>
          <a:blip r:embed="rId2"/>
          <a:stretch>
            <a:fillRect/>
          </a:stretch>
        </p:blipFill>
        <p:spPr>
          <a:xfrm>
            <a:off x="1143000" y="795655"/>
            <a:ext cx="6856730" cy="4118610"/>
          </a:xfrm>
          <a:prstGeom prst="rect">
            <a:avLst/>
          </a:prstGeom>
        </p:spPr>
      </p:pic>
    </p:spTree>
    <p:custDataLst>
      <p:tags r:id="rId3"/>
    </p:custData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300"/>
                                        <p:tgtEl>
                                          <p:spTgt spid="2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down)">
                                      <p:cBhvr>
                                        <p:cTn id="11" dur="300"/>
                                        <p:tgtEl>
                                          <p:spTgt spid="25"/>
                                        </p:tgtEl>
                                      </p:cBhvr>
                                    </p:animEffect>
                                  </p:childTnLst>
                                </p:cTn>
                              </p:par>
                            </p:childTnLst>
                          </p:cTn>
                        </p:par>
                        <p:par>
                          <p:cTn id="12" fill="hold">
                            <p:stCondLst>
                              <p:cond delay="1000"/>
                            </p:stCondLst>
                            <p:childTnLst>
                              <p:par>
                                <p:cTn id="13" presetID="12" presetClass="entr" presetSubtype="8"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p:tgtEl>
                                          <p:spTgt spid="26"/>
                                        </p:tgtEl>
                                        <p:attrNameLst>
                                          <p:attrName>ppt_x</p:attrName>
                                        </p:attrNameLst>
                                      </p:cBhvr>
                                      <p:tavLst>
                                        <p:tav tm="0">
                                          <p:val>
                                            <p:strVal val="#ppt_x-#ppt_w*1.125000"/>
                                          </p:val>
                                        </p:tav>
                                        <p:tav tm="100000">
                                          <p:val>
                                            <p:strVal val="#ppt_x"/>
                                          </p:val>
                                        </p:tav>
                                      </p:tavLst>
                                    </p:anim>
                                    <p:animEffect transition="in" filter="wipe(right)">
                                      <p:cBhvr>
                                        <p:cTn id="16" dur="500"/>
                                        <p:tgtEl>
                                          <p:spTgt spid="26"/>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80"/>
                                        </p:tgtEl>
                                        <p:attrNameLst>
                                          <p:attrName>style.visibility</p:attrName>
                                        </p:attrNameLst>
                                      </p:cBhvr>
                                      <p:to>
                                        <p:strVal val="visible"/>
                                      </p:to>
                                    </p:set>
                                    <p:animEffect transition="in" filter="fade">
                                      <p:cBhvr>
                                        <p:cTn id="20" dur="20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P spid="8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0" y="0"/>
            <a:ext cx="3779912" cy="5143500"/>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3995936" y="1773787"/>
            <a:ext cx="2428240" cy="768350"/>
          </a:xfrm>
          <a:prstGeom prst="rect">
            <a:avLst/>
          </a:prstGeom>
          <a:noFill/>
        </p:spPr>
        <p:txBody>
          <a:bodyPr wrap="none" rtlCol="0">
            <a:spAutoFit/>
          </a:bodyPr>
          <a:lstStyle/>
          <a:p>
            <a:pPr algn="l"/>
            <a:r>
              <a:rPr lang="zh-CN" altLang="en-US" sz="4400" b="1" dirty="0">
                <a:latin typeface="方正兰亭细黑_GBK" panose="02000000000000000000" pitchFamily="2" charset="-122"/>
                <a:ea typeface="方正兰亭细黑_GBK" panose="02000000000000000000" pitchFamily="2" charset="-122"/>
                <a:sym typeface="+mn-ea"/>
              </a:rPr>
              <a:t>设计方案</a:t>
            </a:r>
            <a:endParaRPr lang="zh-CN" altLang="en-US" sz="4400" b="1" dirty="0">
              <a:latin typeface="方正兰亭细黑_GBK" panose="02000000000000000000" pitchFamily="2" charset="-122"/>
              <a:ea typeface="方正兰亭细黑_GBK" panose="02000000000000000000" pitchFamily="2" charset="-122"/>
            </a:endParaRPr>
          </a:p>
        </p:txBody>
      </p:sp>
      <p:sp>
        <p:nvSpPr>
          <p:cNvPr id="15" name="TextBox 14"/>
          <p:cNvSpPr txBox="1"/>
          <p:nvPr/>
        </p:nvSpPr>
        <p:spPr>
          <a:xfrm>
            <a:off x="2461912" y="2896649"/>
            <a:ext cx="1101976" cy="307777"/>
          </a:xfrm>
          <a:prstGeom prst="rect">
            <a:avLst/>
          </a:prstGeom>
          <a:noFill/>
        </p:spPr>
        <p:txBody>
          <a:bodyPr wrap="square" lIns="0" tIns="0" rIns="0" bIns="0"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第三部分</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KSO_Shape"/>
            <p:cNvSpPr/>
            <p:nvPr/>
          </p:nvSpPr>
          <p:spPr bwMode="auto">
            <a:xfrm>
              <a:off x="2563246" y="1776063"/>
              <a:ext cx="713918" cy="706777"/>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tx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anose="020B0503020204020204" pitchFamily="34" charset="-122"/>
              </a:endParaRPr>
            </a:p>
          </p:txBody>
        </p:sp>
      </p:grpSp>
      <p:sp>
        <p:nvSpPr>
          <p:cNvPr id="18" name="TextBox 17"/>
          <p:cNvSpPr txBox="1"/>
          <p:nvPr/>
        </p:nvSpPr>
        <p:spPr>
          <a:xfrm>
            <a:off x="4434963" y="2543948"/>
            <a:ext cx="1554480" cy="368300"/>
          </a:xfrm>
          <a:prstGeom prst="rect">
            <a:avLst/>
          </a:prstGeom>
          <a:noFill/>
        </p:spPr>
        <p:txBody>
          <a:bodyPr wrap="none" rtlCol="0">
            <a:spAutoFit/>
          </a:bodyPr>
          <a:lstStyle/>
          <a:p>
            <a:r>
              <a:rPr lang="zh-CN" altLang="en-US" dirty="0">
                <a:latin typeface="方正兰亭细黑_GBK" panose="02000000000000000000" pitchFamily="2" charset="-122"/>
                <a:ea typeface="方正兰亭细黑_GBK" panose="02000000000000000000" pitchFamily="2" charset="-122"/>
              </a:rPr>
              <a:t>网络拓扑结构</a:t>
            </a:r>
            <a:endParaRPr lang="zh-CN" altLang="en-US" dirty="0">
              <a:latin typeface="方正兰亭细黑_GBK" panose="02000000000000000000" pitchFamily="2" charset="-122"/>
              <a:ea typeface="方正兰亭细黑_GBK" panose="02000000000000000000" pitchFamily="2" charset="-122"/>
            </a:endParaRPr>
          </a:p>
        </p:txBody>
      </p:sp>
      <p:sp>
        <p:nvSpPr>
          <p:cNvPr id="19" name="TextBox 18"/>
          <p:cNvSpPr txBox="1"/>
          <p:nvPr/>
        </p:nvSpPr>
        <p:spPr>
          <a:xfrm>
            <a:off x="4434963" y="2990541"/>
            <a:ext cx="2240280" cy="368300"/>
          </a:xfrm>
          <a:prstGeom prst="rect">
            <a:avLst/>
          </a:prstGeom>
          <a:noFill/>
        </p:spPr>
        <p:txBody>
          <a:bodyPr wrap="none" rtlCol="0">
            <a:spAutoFit/>
          </a:bodyPr>
          <a:lstStyle/>
          <a:p>
            <a:pPr algn="l"/>
            <a:r>
              <a:rPr lang="zh-CN" altLang="en-US" dirty="0">
                <a:latin typeface="方正兰亭细黑_GBK" panose="02000000000000000000" pitchFamily="2" charset="-122"/>
                <a:ea typeface="方正兰亭细黑_GBK" panose="02000000000000000000" pitchFamily="2" charset="-122"/>
              </a:rPr>
              <a:t>系统功能模块结构图</a:t>
            </a:r>
            <a:endParaRPr lang="zh-CN" altLang="en-US" dirty="0">
              <a:latin typeface="方正兰亭细黑_GBK" panose="02000000000000000000" pitchFamily="2" charset="-122"/>
              <a:ea typeface="方正兰亭细黑_GBK" panose="02000000000000000000" pitchFamily="2" charset="-122"/>
            </a:endParaRPr>
          </a:p>
        </p:txBody>
      </p:sp>
      <p:sp>
        <p:nvSpPr>
          <p:cNvPr id="22" name="椭圆 21"/>
          <p:cNvSpPr/>
          <p:nvPr/>
        </p:nvSpPr>
        <p:spPr>
          <a:xfrm>
            <a:off x="4141075" y="2571446"/>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4141075" y="3008809"/>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141075" y="3407589"/>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TextBox 18"/>
          <p:cNvSpPr txBox="1"/>
          <p:nvPr/>
        </p:nvSpPr>
        <p:spPr>
          <a:xfrm>
            <a:off x="4434963" y="3407101"/>
            <a:ext cx="2737485" cy="368300"/>
          </a:xfrm>
          <a:prstGeom prst="rect">
            <a:avLst/>
          </a:prstGeom>
          <a:noFill/>
        </p:spPr>
        <p:txBody>
          <a:bodyPr wrap="none" rtlCol="0">
            <a:spAutoFit/>
          </a:bodyPr>
          <a:p>
            <a:pPr algn="l"/>
            <a:r>
              <a:rPr lang="zh-CN" altLang="en-US" spc="300" dirty="0">
                <a:latin typeface="方正兰亭细黑_GBK" panose="02000000000000000000" pitchFamily="2" charset="-122"/>
                <a:ea typeface="方正兰亭细黑_GBK" panose="02000000000000000000" pitchFamily="2" charset="-122"/>
                <a:sym typeface="+mn-ea"/>
              </a:rPr>
              <a:t>树莓派读</a:t>
            </a:r>
            <a:r>
              <a:rPr lang="en-US" altLang="zh-CN" spc="300" dirty="0">
                <a:latin typeface="方正兰亭细黑_GBK" panose="02000000000000000000" pitchFamily="2" charset="-122"/>
                <a:ea typeface="方正兰亭细黑_GBK" panose="02000000000000000000" pitchFamily="2" charset="-122"/>
                <a:sym typeface="+mn-ea"/>
              </a:rPr>
              <a:t>RFID</a:t>
            </a:r>
            <a:r>
              <a:rPr lang="zh-CN" altLang="en-US" spc="300" dirty="0">
                <a:latin typeface="方正兰亭细黑_GBK" panose="02000000000000000000" pitchFamily="2" charset="-122"/>
                <a:ea typeface="方正兰亭细黑_GBK" panose="02000000000000000000" pitchFamily="2" charset="-122"/>
                <a:sym typeface="+mn-ea"/>
              </a:rPr>
              <a:t>卡程序</a:t>
            </a:r>
            <a:endParaRPr lang="zh-CN" altLang="en-US" dirty="0">
              <a:latin typeface="方正兰亭细黑_GBK" panose="02000000000000000000" pitchFamily="2" charset="-122"/>
              <a:ea typeface="方正兰亭细黑_GBK" panose="02000000000000000000" pitchFamily="2" charset="-122"/>
            </a:endParaRPr>
          </a:p>
        </p:txBody>
      </p:sp>
      <p:sp>
        <p:nvSpPr>
          <p:cNvPr id="7" name="椭圆 6"/>
          <p:cNvSpPr/>
          <p:nvPr/>
        </p:nvSpPr>
        <p:spPr>
          <a:xfrm>
            <a:off x="4141075" y="3822244"/>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TextBox 18"/>
          <p:cNvSpPr txBox="1"/>
          <p:nvPr/>
        </p:nvSpPr>
        <p:spPr>
          <a:xfrm>
            <a:off x="4435598" y="3775401"/>
            <a:ext cx="1097280" cy="368300"/>
          </a:xfrm>
          <a:prstGeom prst="rect">
            <a:avLst/>
          </a:prstGeom>
          <a:noFill/>
        </p:spPr>
        <p:txBody>
          <a:bodyPr wrap="none" rtlCol="0">
            <a:spAutoFit/>
          </a:bodyPr>
          <a:p>
            <a:pPr algn="l"/>
            <a:r>
              <a:rPr lang="zh-CN" altLang="en-US" dirty="0">
                <a:latin typeface="方正兰亭细黑_GBK" panose="02000000000000000000" pitchFamily="2" charset="-122"/>
                <a:ea typeface="方正兰亭细黑_GBK" panose="02000000000000000000" pitchFamily="2" charset="-122"/>
              </a:rPr>
              <a:t>关键技术</a:t>
            </a:r>
            <a:endParaRPr lang="zh-CN" altLang="en-US" dirty="0">
              <a:latin typeface="方正兰亭细黑_GBK" panose="02000000000000000000" pitchFamily="2" charset="-122"/>
              <a:ea typeface="方正兰亭细黑_GBK"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0"/>
    </mc:Choice>
    <mc:Fallback>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p:tgtEl>
                                          <p:spTgt spid="17"/>
                                        </p:tgtEl>
                                        <p:attrNameLst>
                                          <p:attrName>ppt_x</p:attrName>
                                        </p:attrNameLst>
                                      </p:cBhvr>
                                      <p:tavLst>
                                        <p:tav tm="0">
                                          <p:val>
                                            <p:strVal val="#ppt_x+#ppt_w*1.125000"/>
                                          </p:val>
                                        </p:tav>
                                        <p:tav tm="100000">
                                          <p:val>
                                            <p:strVal val="#ppt_x"/>
                                          </p:val>
                                        </p:tav>
                                      </p:tavLst>
                                    </p:anim>
                                    <p:animEffect transition="in" filter="wipe(left)">
                                      <p:cBhvr>
                                        <p:cTn id="8" dur="500"/>
                                        <p:tgtEl>
                                          <p:spTgt spid="17"/>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left)">
                                      <p:cBhvr>
                                        <p:cTn id="13" dur="500"/>
                                        <p:tgtEl>
                                          <p:spTgt spid="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childTnLst>
                          </p:cTn>
                        </p:par>
                        <p:par>
                          <p:cTn id="18" fill="hold">
                            <p:stCondLst>
                              <p:cond delay="1000"/>
                            </p:stCondLst>
                            <p:childTnLst>
                              <p:par>
                                <p:cTn id="19" presetID="47"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anim calcmode="lin" valueType="num">
                                      <p:cBhvr>
                                        <p:cTn id="22" dur="500" fill="hold"/>
                                        <p:tgtEl>
                                          <p:spTgt spid="15"/>
                                        </p:tgtEl>
                                        <p:attrNameLst>
                                          <p:attrName>ppt_x</p:attrName>
                                        </p:attrNameLst>
                                      </p:cBhvr>
                                      <p:tavLst>
                                        <p:tav tm="0">
                                          <p:val>
                                            <p:strVal val="#ppt_x"/>
                                          </p:val>
                                        </p:tav>
                                        <p:tav tm="100000">
                                          <p:val>
                                            <p:strVal val="#ppt_x"/>
                                          </p:val>
                                        </p:tav>
                                      </p:tavLst>
                                    </p:anim>
                                    <p:anim calcmode="lin" valueType="num">
                                      <p:cBhvr>
                                        <p:cTn id="23" dur="500" fill="hold"/>
                                        <p:tgtEl>
                                          <p:spTgt spid="15"/>
                                        </p:tgtEl>
                                        <p:attrNameLst>
                                          <p:attrName>ppt_y</p:attrName>
                                        </p:attrNameLst>
                                      </p:cBhvr>
                                      <p:tavLst>
                                        <p:tav tm="0">
                                          <p:val>
                                            <p:strVal val="#ppt_y-.1"/>
                                          </p:val>
                                        </p:tav>
                                        <p:tav tm="100000">
                                          <p:val>
                                            <p:strVal val="#ppt_y"/>
                                          </p:val>
                                        </p:tav>
                                      </p:tavLst>
                                    </p:anim>
                                  </p:childTnLst>
                                </p:cTn>
                              </p:par>
                              <p:par>
                                <p:cTn id="24" presetID="12" presetClass="entr" presetSubtype="8"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 calcmode="lin" valueType="num">
                                      <p:cBhvr additive="base">
                                        <p:cTn id="26" dur="500"/>
                                        <p:tgtEl>
                                          <p:spTgt spid="22"/>
                                        </p:tgtEl>
                                        <p:attrNameLst>
                                          <p:attrName>ppt_x</p:attrName>
                                        </p:attrNameLst>
                                      </p:cBhvr>
                                      <p:tavLst>
                                        <p:tav tm="0">
                                          <p:val>
                                            <p:strVal val="#ppt_x-#ppt_w*1.125000"/>
                                          </p:val>
                                        </p:tav>
                                        <p:tav tm="100000">
                                          <p:val>
                                            <p:strVal val="#ppt_x"/>
                                          </p:val>
                                        </p:tav>
                                      </p:tavLst>
                                    </p:anim>
                                    <p:animEffect transition="in" filter="wipe(right)">
                                      <p:cBhvr>
                                        <p:cTn id="27" dur="500"/>
                                        <p:tgtEl>
                                          <p:spTgt spid="22"/>
                                        </p:tgtEl>
                                      </p:cBhvr>
                                    </p:animEffect>
                                  </p:childTnLst>
                                </p:cTn>
                              </p:par>
                              <p:par>
                                <p:cTn id="28" presetID="12" presetClass="entr" presetSubtype="8"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additive="base">
                                        <p:cTn id="30" dur="500"/>
                                        <p:tgtEl>
                                          <p:spTgt spid="23"/>
                                        </p:tgtEl>
                                        <p:attrNameLst>
                                          <p:attrName>ppt_x</p:attrName>
                                        </p:attrNameLst>
                                      </p:cBhvr>
                                      <p:tavLst>
                                        <p:tav tm="0">
                                          <p:val>
                                            <p:strVal val="#ppt_x-#ppt_w*1.125000"/>
                                          </p:val>
                                        </p:tav>
                                        <p:tav tm="100000">
                                          <p:val>
                                            <p:strVal val="#ppt_x"/>
                                          </p:val>
                                        </p:tav>
                                      </p:tavLst>
                                    </p:anim>
                                    <p:animEffect transition="in" filter="wipe(right)">
                                      <p:cBhvr>
                                        <p:cTn id="31" dur="500"/>
                                        <p:tgtEl>
                                          <p:spTgt spid="23"/>
                                        </p:tgtEl>
                                      </p:cBhvr>
                                    </p:animEffect>
                                  </p:childTnLst>
                                </p:cTn>
                              </p:par>
                              <p:par>
                                <p:cTn id="32" presetID="12" presetClass="entr" presetSubtype="8" fill="hold" grpId="0" nodeType="withEffect">
                                  <p:stCondLst>
                                    <p:cond delay="300"/>
                                  </p:stCondLst>
                                  <p:childTnLst>
                                    <p:set>
                                      <p:cBhvr>
                                        <p:cTn id="33" dur="1" fill="hold">
                                          <p:stCondLst>
                                            <p:cond delay="0"/>
                                          </p:stCondLst>
                                        </p:cTn>
                                        <p:tgtEl>
                                          <p:spTgt spid="18"/>
                                        </p:tgtEl>
                                        <p:attrNameLst>
                                          <p:attrName>style.visibility</p:attrName>
                                        </p:attrNameLst>
                                      </p:cBhvr>
                                      <p:to>
                                        <p:strVal val="visible"/>
                                      </p:to>
                                    </p:set>
                                    <p:anim calcmode="lin" valueType="num">
                                      <p:cBhvr additive="base">
                                        <p:cTn id="34" dur="500"/>
                                        <p:tgtEl>
                                          <p:spTgt spid="18"/>
                                        </p:tgtEl>
                                        <p:attrNameLst>
                                          <p:attrName>ppt_x</p:attrName>
                                        </p:attrNameLst>
                                      </p:cBhvr>
                                      <p:tavLst>
                                        <p:tav tm="0">
                                          <p:val>
                                            <p:strVal val="#ppt_x-#ppt_w*1.125000"/>
                                          </p:val>
                                        </p:tav>
                                        <p:tav tm="100000">
                                          <p:val>
                                            <p:strVal val="#ppt_x"/>
                                          </p:val>
                                        </p:tav>
                                      </p:tavLst>
                                    </p:anim>
                                    <p:animEffect transition="in" filter="wipe(right)">
                                      <p:cBhvr>
                                        <p:cTn id="35" dur="500"/>
                                        <p:tgtEl>
                                          <p:spTgt spid="18"/>
                                        </p:tgtEl>
                                      </p:cBhvr>
                                    </p:animEffect>
                                  </p:childTnLst>
                                </p:cTn>
                              </p:par>
                              <p:par>
                                <p:cTn id="36" presetID="12" presetClass="entr" presetSubtype="8" fill="hold" grpId="0" nodeType="withEffect">
                                  <p:stCondLst>
                                    <p:cond delay="300"/>
                                  </p:stCondLst>
                                  <p:childTnLst>
                                    <p:set>
                                      <p:cBhvr>
                                        <p:cTn id="37" dur="1" fill="hold">
                                          <p:stCondLst>
                                            <p:cond delay="0"/>
                                          </p:stCondLst>
                                        </p:cTn>
                                        <p:tgtEl>
                                          <p:spTgt spid="19"/>
                                        </p:tgtEl>
                                        <p:attrNameLst>
                                          <p:attrName>style.visibility</p:attrName>
                                        </p:attrNameLst>
                                      </p:cBhvr>
                                      <p:to>
                                        <p:strVal val="visible"/>
                                      </p:to>
                                    </p:set>
                                    <p:anim calcmode="lin" valueType="num">
                                      <p:cBhvr additive="base">
                                        <p:cTn id="38" dur="500"/>
                                        <p:tgtEl>
                                          <p:spTgt spid="19"/>
                                        </p:tgtEl>
                                        <p:attrNameLst>
                                          <p:attrName>ppt_x</p:attrName>
                                        </p:attrNameLst>
                                      </p:cBhvr>
                                      <p:tavLst>
                                        <p:tav tm="0">
                                          <p:val>
                                            <p:strVal val="#ppt_x-#ppt_w*1.125000"/>
                                          </p:val>
                                        </p:tav>
                                        <p:tav tm="100000">
                                          <p:val>
                                            <p:strVal val="#ppt_x"/>
                                          </p:val>
                                        </p:tav>
                                      </p:tavLst>
                                    </p:anim>
                                    <p:animEffect transition="in" filter="wipe(right)">
                                      <p:cBhvr>
                                        <p:cTn id="39" dur="500"/>
                                        <p:tgtEl>
                                          <p:spTgt spid="19"/>
                                        </p:tgtEl>
                                      </p:cBhvr>
                                    </p:animEffect>
                                  </p:childTnLst>
                                </p:cTn>
                              </p:par>
                              <p:par>
                                <p:cTn id="40" presetID="12" presetClass="entr" presetSubtype="8" fill="hold" grpId="0" nodeType="withEffect">
                                  <p:stCondLst>
                                    <p:cond delay="0"/>
                                  </p:stCondLst>
                                  <p:childTnLst>
                                    <p:set>
                                      <p:cBhvr>
                                        <p:cTn id="41" dur="1" fill="hold">
                                          <p:stCondLst>
                                            <p:cond delay="0"/>
                                          </p:stCondLst>
                                        </p:cTn>
                                        <p:tgtEl>
                                          <p:spTgt spid="4"/>
                                        </p:tgtEl>
                                        <p:attrNameLst>
                                          <p:attrName>style.visibility</p:attrName>
                                        </p:attrNameLst>
                                      </p:cBhvr>
                                      <p:to>
                                        <p:strVal val="visible"/>
                                      </p:to>
                                    </p:set>
                                    <p:anim calcmode="lin" valueType="num">
                                      <p:cBhvr additive="base">
                                        <p:cTn id="42" dur="500"/>
                                        <p:tgtEl>
                                          <p:spTgt spid="4"/>
                                        </p:tgtEl>
                                        <p:attrNameLst>
                                          <p:attrName>ppt_x</p:attrName>
                                        </p:attrNameLst>
                                      </p:cBhvr>
                                      <p:tavLst>
                                        <p:tav tm="0">
                                          <p:val>
                                            <p:strVal val="#ppt_x-#ppt_w*1.125000"/>
                                          </p:val>
                                        </p:tav>
                                        <p:tav tm="100000">
                                          <p:val>
                                            <p:strVal val="#ppt_x"/>
                                          </p:val>
                                        </p:tav>
                                      </p:tavLst>
                                    </p:anim>
                                    <p:animEffect transition="in" filter="wipe(right)">
                                      <p:cBhvr>
                                        <p:cTn id="43" dur="500"/>
                                        <p:tgtEl>
                                          <p:spTgt spid="4"/>
                                        </p:tgtEl>
                                      </p:cBhvr>
                                    </p:animEffect>
                                  </p:childTnLst>
                                </p:cTn>
                              </p:par>
                              <p:par>
                                <p:cTn id="44" presetID="12" presetClass="entr" presetSubtype="8" fill="hold" grpId="0" nodeType="withEffect">
                                  <p:stCondLst>
                                    <p:cond delay="300"/>
                                  </p:stCondLst>
                                  <p:childTnLst>
                                    <p:set>
                                      <p:cBhvr>
                                        <p:cTn id="45" dur="1" fill="hold">
                                          <p:stCondLst>
                                            <p:cond delay="0"/>
                                          </p:stCondLst>
                                        </p:cTn>
                                        <p:tgtEl>
                                          <p:spTgt spid="6"/>
                                        </p:tgtEl>
                                        <p:attrNameLst>
                                          <p:attrName>style.visibility</p:attrName>
                                        </p:attrNameLst>
                                      </p:cBhvr>
                                      <p:to>
                                        <p:strVal val="visible"/>
                                      </p:to>
                                    </p:set>
                                    <p:anim calcmode="lin" valueType="num">
                                      <p:cBhvr additive="base">
                                        <p:cTn id="46" dur="500"/>
                                        <p:tgtEl>
                                          <p:spTgt spid="6"/>
                                        </p:tgtEl>
                                        <p:attrNameLst>
                                          <p:attrName>ppt_x</p:attrName>
                                        </p:attrNameLst>
                                      </p:cBhvr>
                                      <p:tavLst>
                                        <p:tav tm="0">
                                          <p:val>
                                            <p:strVal val="#ppt_x-#ppt_w*1.125000"/>
                                          </p:val>
                                        </p:tav>
                                        <p:tav tm="100000">
                                          <p:val>
                                            <p:strVal val="#ppt_x"/>
                                          </p:val>
                                        </p:tav>
                                      </p:tavLst>
                                    </p:anim>
                                    <p:animEffect transition="in" filter="wipe(right)">
                                      <p:cBhvr>
                                        <p:cTn id="47" dur="500"/>
                                        <p:tgtEl>
                                          <p:spTgt spid="6"/>
                                        </p:tgtEl>
                                      </p:cBhvr>
                                    </p:animEffect>
                                  </p:childTnLst>
                                </p:cTn>
                              </p:par>
                              <p:par>
                                <p:cTn id="48" presetID="12" presetClass="entr" presetSubtype="8" fill="hold" grpId="0" nodeType="withEffect">
                                  <p:stCondLst>
                                    <p:cond delay="0"/>
                                  </p:stCondLst>
                                  <p:childTnLst>
                                    <p:set>
                                      <p:cBhvr>
                                        <p:cTn id="49" dur="1" fill="hold">
                                          <p:stCondLst>
                                            <p:cond delay="0"/>
                                          </p:stCondLst>
                                        </p:cTn>
                                        <p:tgtEl>
                                          <p:spTgt spid="7"/>
                                        </p:tgtEl>
                                        <p:attrNameLst>
                                          <p:attrName>style.visibility</p:attrName>
                                        </p:attrNameLst>
                                      </p:cBhvr>
                                      <p:to>
                                        <p:strVal val="visible"/>
                                      </p:to>
                                    </p:set>
                                    <p:anim calcmode="lin" valueType="num">
                                      <p:cBhvr additive="base">
                                        <p:cTn id="50" dur="500"/>
                                        <p:tgtEl>
                                          <p:spTgt spid="7"/>
                                        </p:tgtEl>
                                        <p:attrNameLst>
                                          <p:attrName>ppt_x</p:attrName>
                                        </p:attrNameLst>
                                      </p:cBhvr>
                                      <p:tavLst>
                                        <p:tav tm="0">
                                          <p:val>
                                            <p:strVal val="#ppt_x-#ppt_w*1.125000"/>
                                          </p:val>
                                        </p:tav>
                                        <p:tav tm="100000">
                                          <p:val>
                                            <p:strVal val="#ppt_x"/>
                                          </p:val>
                                        </p:tav>
                                      </p:tavLst>
                                    </p:anim>
                                    <p:animEffect transition="in" filter="wipe(right)">
                                      <p:cBhvr>
                                        <p:cTn id="51" dur="500"/>
                                        <p:tgtEl>
                                          <p:spTgt spid="7"/>
                                        </p:tgtEl>
                                      </p:cBhvr>
                                    </p:animEffect>
                                  </p:childTnLst>
                                </p:cTn>
                              </p:par>
                              <p:par>
                                <p:cTn id="52" presetID="12" presetClass="entr" presetSubtype="8" fill="hold" grpId="0" nodeType="withEffect">
                                  <p:stCondLst>
                                    <p:cond delay="300"/>
                                  </p:stCondLst>
                                  <p:childTnLst>
                                    <p:set>
                                      <p:cBhvr>
                                        <p:cTn id="53" dur="1" fill="hold">
                                          <p:stCondLst>
                                            <p:cond delay="0"/>
                                          </p:stCondLst>
                                        </p:cTn>
                                        <p:tgtEl>
                                          <p:spTgt spid="8"/>
                                        </p:tgtEl>
                                        <p:attrNameLst>
                                          <p:attrName>style.visibility</p:attrName>
                                        </p:attrNameLst>
                                      </p:cBhvr>
                                      <p:to>
                                        <p:strVal val="visible"/>
                                      </p:to>
                                    </p:set>
                                    <p:anim calcmode="lin" valueType="num">
                                      <p:cBhvr additive="base">
                                        <p:cTn id="54" dur="500"/>
                                        <p:tgtEl>
                                          <p:spTgt spid="8"/>
                                        </p:tgtEl>
                                        <p:attrNameLst>
                                          <p:attrName>ppt_x</p:attrName>
                                        </p:attrNameLst>
                                      </p:cBhvr>
                                      <p:tavLst>
                                        <p:tav tm="0">
                                          <p:val>
                                            <p:strVal val="#ppt_x-#ppt_w*1.125000"/>
                                          </p:val>
                                        </p:tav>
                                        <p:tav tm="100000">
                                          <p:val>
                                            <p:strVal val="#ppt_x"/>
                                          </p:val>
                                        </p:tav>
                                      </p:tavLst>
                                    </p:anim>
                                    <p:animEffect transition="in" filter="wipe(right)">
                                      <p:cBhvr>
                                        <p:cTn id="5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p:bldP spid="15" grpId="0"/>
      <p:bldP spid="18" grpId="0"/>
      <p:bldP spid="19" grpId="0"/>
      <p:bldP spid="22" grpId="0" animBg="1"/>
      <p:bldP spid="23" grpId="0" animBg="1"/>
      <p:bldP spid="4" grpId="0" bldLvl="0" animBg="1"/>
      <p:bldP spid="6" grpId="0"/>
      <p:bldP spid="7" grpId="0" bldLvl="0" animBg="1"/>
      <p:bldP spid="8" grpId="0"/>
    </p:bldLst>
  </p:timing>
</p:sld>
</file>

<file path=ppt/tags/tag1.xml><?xml version="1.0" encoding="utf-8"?>
<p:tagLst xmlns:p="http://schemas.openxmlformats.org/presentationml/2006/main">
  <p:tag name="SELECTED" val="True"/>
</p:tagLst>
</file>

<file path=ppt/tags/tag2.xml><?xml version="1.0" encoding="utf-8"?>
<p:tagLst xmlns:p="http://schemas.openxmlformats.org/presentationml/2006/main">
  <p:tag name="SELECTED" val="True"/>
</p:tagLst>
</file>

<file path=ppt/tags/tag3.xml><?xml version="1.0" encoding="utf-8"?>
<p:tagLst xmlns:p="http://schemas.openxmlformats.org/presentationml/2006/main">
  <p:tag name="SELECTED" val="True"/>
</p:tagLst>
</file>

<file path=ppt/tags/tag4.xml><?xml version="1.0" encoding="utf-8"?>
<p:tagLst xmlns:p="http://schemas.openxmlformats.org/presentationml/2006/main">
  <p:tag name="SELECTED" val="True"/>
</p:tagLst>
</file>

<file path=ppt/tags/tag5.xml><?xml version="1.0" encoding="utf-8"?>
<p:tagLst xmlns:p="http://schemas.openxmlformats.org/presentationml/2006/main">
  <p:tag name="SELECTED" val="True"/>
</p:tagLst>
</file>

<file path=ppt/tags/tag6.xml><?xml version="1.0" encoding="utf-8"?>
<p:tagLst xmlns:p="http://schemas.openxmlformats.org/presentationml/2006/main">
  <p:tag name="SELECTED" val="True"/>
</p:tagLst>
</file>

<file path=ppt/tags/tag7.xml><?xml version="1.0" encoding="utf-8"?>
<p:tagLst xmlns:p="http://schemas.openxmlformats.org/presentationml/2006/main">
  <p:tag name="SELECTED" val="True"/>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a:gsLst>
            <a:gs pos="42000">
              <a:srgbClr val="F0F0F0"/>
            </a:gs>
            <a:gs pos="0">
              <a:schemeClr val="bg1"/>
            </a:gs>
            <a:gs pos="100000">
              <a:schemeClr val="bg1">
                <a:lumMod val="85000"/>
              </a:schemeClr>
            </a:gs>
            <a:gs pos="0">
              <a:schemeClr val="bg1"/>
            </a:gs>
          </a:gsLst>
          <a:lin ang="18900000" scaled="0"/>
        </a:gradFill>
        <a:ln>
          <a:noFill/>
        </a:ln>
      </a:spPr>
      <a:bodyPr rtlCol="0" anchor="ctr"/>
      <a:lstStyle>
        <a:defPPr algn="ctr">
          <a:defRPr lang="zh-CN" altLang="en-US"/>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907</Words>
  <Application>WPS 演示</Application>
  <PresentationFormat>全屏显示(16:9)</PresentationFormat>
  <Paragraphs>135</Paragraphs>
  <Slides>15</Slides>
  <Notes>29</Notes>
  <HiddenSlides>0</HiddenSlides>
  <MMClips>1</MMClips>
  <ScaleCrop>false</ScaleCrop>
  <HeadingPairs>
    <vt:vector size="8" baseType="variant">
      <vt:variant>
        <vt:lpstr>已用的字体</vt:lpstr>
      </vt:variant>
      <vt:variant>
        <vt:i4>19</vt:i4>
      </vt:variant>
      <vt:variant>
        <vt:lpstr>主题</vt:lpstr>
      </vt:variant>
      <vt:variant>
        <vt:i4>1</vt:i4>
      </vt:variant>
      <vt:variant>
        <vt:lpstr>嵌入 OLE 服务器</vt:lpstr>
      </vt:variant>
      <vt:variant>
        <vt:i4>2</vt:i4>
      </vt:variant>
      <vt:variant>
        <vt:lpstr>幻灯片标题</vt:lpstr>
      </vt:variant>
      <vt:variant>
        <vt:i4>15</vt:i4>
      </vt:variant>
    </vt:vector>
  </HeadingPairs>
  <TitlesOfParts>
    <vt:vector size="37" baseType="lpstr">
      <vt:lpstr>Arial</vt:lpstr>
      <vt:lpstr>宋体</vt:lpstr>
      <vt:lpstr>Wingdings</vt:lpstr>
      <vt:lpstr>方正超粗黑简体</vt:lpstr>
      <vt:lpstr>微软雅黑</vt:lpstr>
      <vt:lpstr>方正兰亭细黑_GBK</vt:lpstr>
      <vt:lpstr>Kozuka Gothic Pro R</vt:lpstr>
      <vt:lpstr>Watford DB</vt:lpstr>
      <vt:lpstr>造字工房劲黑（非商用）常规体</vt:lpstr>
      <vt:lpstr>微软雅黑 Light</vt:lpstr>
      <vt:lpstr>楷体</vt:lpstr>
      <vt:lpstr>方正兰亭细黑_GBK_M</vt:lpstr>
      <vt:lpstr>Calibri</vt:lpstr>
      <vt:lpstr>Impact</vt:lpstr>
      <vt:lpstr>造字工房俊雅锐宋体验版常规体</vt:lpstr>
      <vt:lpstr>Yu Gothic</vt:lpstr>
      <vt:lpstr>Segoe Print</vt:lpstr>
      <vt:lpstr>黑体</vt:lpstr>
      <vt:lpstr>Times New Roman</vt:lpstr>
      <vt:lpstr>Office 主题​​</vt:lpstr>
      <vt:lpstr>Visio.Drawing.15</vt:lpstr>
      <vt:lpstr>Visio.Drawing.15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www.microsoft.com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1111111111</dc:title>
  <dc:creator>User</dc:creator>
  <cp:lastModifiedBy>wuhaifei</cp:lastModifiedBy>
  <cp:revision>121</cp:revision>
  <dcterms:created xsi:type="dcterms:W3CDTF">2015-01-23T04:02:00Z</dcterms:created>
  <dcterms:modified xsi:type="dcterms:W3CDTF">2017-06-14T09:33:11Z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